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Default Extension="bin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a.xml" ContentType="application/vnd.openxmlformats-officedocument.presentationml.slide+xml"/>
  <Override PartName="/ppt/slides/slideb.xml" ContentType="application/vnd.openxmlformats-officedocument.presentationml.slide+xml"/>
  <Override PartName="/ppt/slides/slidec.xml" ContentType="application/vnd.openxmlformats-officedocument.presentationml.slide+xml"/>
  <Override PartName="/ppt/slides/slided.xml" ContentType="application/vnd.openxmlformats-officedocument.presentationml.slide+xml"/>
  <Override PartName="/ppt/slides/slidee.xml" ContentType="application/vnd.openxmlformats-officedocument.presentationml.slide+xml"/>
  <Override PartName="/ppt/slides/slidef.xml" ContentType="application/vnd.openxmlformats-officedocument.presentationml.slide+xml"/>
  <Override PartName="/ppt/slides/slide10.xml" ContentType="application/vnd.openxmlformats-officedocument.presentationml.slide+xml"/>
  <Override PartName="/ppt/tableStyles.xml" ContentType="application/vnd.openxmlformats-officedocument.presentationml.tableStyles+xml"/>
  <Override PartName="/ppt/slides/charts/chart1e.xml" ContentType="application/vnd.openxmlformats-officedocument.drawingml.chart+xml"/>
  <Override PartName="/ppt/slides/charts/chart1d.xml" ContentType="application/vnd.openxmlformats-officedocument.drawingml.chart+xml"/>
  <Override PartName="/ppt/slides/charts/chart1c.xml" ContentType="application/vnd.openxmlformats-officedocument.drawingml.chart+xml"/>
  <Override PartName="/ppt/slides/charts/chart1b.xml" ContentType="application/vnd.openxmlformats-officedocument.drawingml.chart+xml"/>
  <Override PartName="/ppt/slides/charts/chart2a.xml" ContentType="application/vnd.openxmlformats-officedocument.drawingml.chart+xml"/>
  <Override PartName="/ppt/slides/charts/chart24.xml" ContentType="application/vnd.openxmlformats-officedocument.drawingml.chart+xml"/>
  <Override PartName="/ppt/slides/charts/chart23.xml" ContentType="application/vnd.openxmlformats-officedocument.drawingml.chart+xml"/>
  <Override PartName="/ppt/slides/charts/chart22.xml" ContentType="application/vnd.openxmlformats-officedocument.drawingml.chart+xml"/>
  <Override PartName="/ppt/slides/charts/chart21.xml" ContentType="application/vnd.openxmlformats-officedocument.drawingml.chart+xml"/>
  <Override PartName="/ppt/slides/charts/chart29.xml" ContentType="application/vnd.openxmlformats-officedocument.drawingml.chart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ppt/slideMasters/slideMaster2.xml" ContentType="application/vnd.openxmlformats-officedocument.presentationml.slideMaster+xml"/>
  <Override PartName="/ppt/slideMasters/theme/theme2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media/image2.bin" ContentType="image/png"/>
  <Override PartName="/ppt/slides/slide9.xml" ContentType="application/vnd.openxmlformats-officedocument.presentationml.slide+xml"/>
  <Override PartName="/ppt/slides/charts/chart13.xml" ContentType="application/vnd.openxmlformats-officedocument.drawingml.chart+xml"/>
  <Override PartName="/ppt/media/image3.bin" ContentType="image/x-emf"/>
  <Override PartName="/ppt/media/image4.bin" ContentType="image/x-emf"/>
  <Override PartName="/ppt/slides/charts/chart1f.xml" ContentType="application/vnd.openxmlformats-officedocument.drawingml.chart+xml"/>
  <Override PartName="/ppt/slides/charts/chart15.xml" ContentType="application/vnd.openxmlformats-officedocument.drawingml.chart+xml"/>
  <Override PartName="/ppt/slides/charts/chart16.xml" ContentType="application/vnd.openxmlformats-officedocument.drawingml.chart+xml"/>
  <Override PartName="/ppt/slides/charts/chart17.xml" ContentType="application/vnd.openxmlformats-officedocument.drawingml.chart+xml"/>
  <Override PartName="/ppt/slides/charts/chart18.xml" ContentType="application/vnd.openxmlformats-officedocument.drawingml.chart+xml"/>
  <Override PartName="/ppt/slides/charts/chart19.xml" ContentType="application/vnd.openxmlformats-officedocument.drawingml.chart+xml"/>
  <Override PartName="/ppt/slides/charts/chart2b.xml" ContentType="application/vnd.openxmlformats-officedocument.drawingml.chart+xml"/>
</Types>
</file>

<file path=_rels/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3" Type="http://schemas.openxmlformats.org/package/2006/relationships/metadata/core-properties" Target="docProps/core.xml"/>
	<Relationship Id="rId1" Type="http://schemas.openxmlformats.org/officeDocument/2006/relationships/officeDocument" Target="ppt/presentation.xml"/>
</Relationships>
</file>

<file path=ppt/presentation.xml><?xml version="1.0" encoding="utf-8"?>
<p:presentation xmlns="http://schemas.openxmlformats.org/presentationml/2006/main"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saveSubsetFonts="1">
  <p:sldMasterIdLst>
    <p:sldMasterId id="2147483648" r:id="rId1"/>
    <p:sldMasterId id="2147483650" r:id="Rf1c885a6be2541bc"/>
  </p:sldMasterIdLst>
  <p:sldIdLst>
    <p:sldId id="264" r:id="Rcf62c0639ef04455"/>
    <p:sldId id="265" r:id="Rbdbc746c336c49db"/>
    <p:sldId id="266" r:id="Rbc5bd3b0077945b0"/>
    <p:sldId id="267" r:id="R283aa4524dd34bac"/>
    <p:sldId id="268" r:id="R8816026d811b4693"/>
    <p:sldId id="269" r:id="Radab50d2977143ea"/>
    <p:sldId id="270" r:id="R156a4b2fd70c43f9"/>
    <p:sldId id="271" r:id="R5993d654b0144d4f"/>
  </p:sldIdLst>
  <p:sldSz cx="9906000" cy="6858000" type="A4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tableStyles.xml><?xml version="1.0" encoding="utf-8"?>
<a:tblStyleLst xmlns:a="http://schemas.openxmlformats.org/drawingml/2006/main" def="{6E25E649-3F16-4E02-A733-19D2CDBF48F0}">
  <a:tblStyle styleId="{6E25E649-3F16-4E02-A733-19D2CDBF48F0}" styleName="Mellanmörkt format 3 - Dekorfärg 1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25400" cmpd="sng">
              <a:solidFill>
                <a:schemeClr val="dk1"/>
              </a:solidFill>
            </a:ln>
          </a:top>
          <a:bottom>
            <a:ln w="25400" cmpd="sng">
              <a:solidFill>
                <a:schemeClr val="dk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lt1"/>
          </a:solidFill>
        </a:fill>
      </a:tcStyle>
    </a:wholeTbl>
    <a:band1H>
      <a:tcStyle>
        <a:tcBdr/>
        <a:fill>
          <a:solidFill>
            <a:schemeClr val="dk1">
              <a:tint val="20000"/>
            </a:schemeClr>
          </a:solidFill>
        </a:fill>
      </a:tcStyle>
    </a:band1H>
    <a:band1V>
      <a:tcStyle>
        <a:tcBdr/>
        <a:fill>
          <a:solidFill>
            <a:schemeClr val="dk1">
              <a:tint val="20000"/>
            </a:schemeClr>
          </a:solidFill>
        </a:fill>
      </a:tcStyle>
    </a:band1V>
    <a:la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lt1"/>
          </a:solidFill>
        </a:fill>
      </a:tcStyle>
    </a:lastRow>
    <a:seCell>
      <a:tcTxStyle b="on">
        <a:fontRef idx="minor">
          <a:scrgbClr r="0" g="0" b="0"/>
        </a:fontRef>
        <a:schemeClr val="dk1"/>
      </a:tcTxStyle>
      <a:tcStyle>
        <a:tcBdr/>
      </a:tcStyle>
    </a:seCell>
    <a:swCell>
      <a:tcTxStyle b="on">
        <a:fontRef idx="minor">
          <a:scrgbClr r="0" g="0" b="0"/>
        </a:fontRef>
        <a:schemeClr val="dk1"/>
      </a:tcTxStyle>
      <a:tcStyle>
        <a:tcBdr/>
      </a:tcStyle>
    </a:swCell>
    <a:firstRow>
      <a:tcTxStyle b="on">
        <a:fontRef idx="minor">
          <a:scrgbClr r="0" g="0" b="0"/>
        </a:fontRef>
        <a:schemeClr val="lt1"/>
      </a:tcTxStyle>
      <a:tcStyle>
        <a:tcBdr>
          <a:bottom>
            <a:ln w="25400" cmpd="sng">
              <a:solidFill>
                <a:schemeClr val="dk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_rels/presentation.xml.rels>&#65279;<?xml version="1.0" encoding="utf-8"?><Relationships xmlns="http://schemas.openxmlformats.org/package/2006/relationships"><Relationship Type="http://schemas.openxmlformats.org/officeDocument/2006/relationships/slideMaster" Target="slideMasters/slideMaster1.xml" Id="rId1" /><Relationship Type="http://schemas.openxmlformats.org/officeDocument/2006/relationships/slideMaster" Target="/ppt/slideMasters/slideMaster2.xml" Id="Rf1c885a6be2541bc" /><Relationship Type="http://schemas.openxmlformats.org/officeDocument/2006/relationships/theme" Target="/ppt/slideMasters/theme/theme2.xml" Id="R1dd665261d774f57" /><Relationship Type="http://schemas.openxmlformats.org/officeDocument/2006/relationships/slide" Target="/ppt/slides/slide9.xml" Id="Rcf62c0639ef04455" /><Relationship Type="http://schemas.openxmlformats.org/officeDocument/2006/relationships/slide" Target="/ppt/slides/slidea.xml" Id="Rbdbc746c336c49db" /><Relationship Type="http://schemas.openxmlformats.org/officeDocument/2006/relationships/slide" Target="/ppt/slides/slideb.xml" Id="Rbc5bd3b0077945b0" /><Relationship Type="http://schemas.openxmlformats.org/officeDocument/2006/relationships/slide" Target="/ppt/slides/slidec.xml" Id="R283aa4524dd34bac" /><Relationship Type="http://schemas.openxmlformats.org/officeDocument/2006/relationships/tableStyles" Target="/ppt/tableStyles.xml" Id="R95d1e9f944894c63" /><Relationship Type="http://schemas.openxmlformats.org/officeDocument/2006/relationships/slide" Target="/ppt/slides/slided.xml" Id="R8816026d811b4693" /><Relationship Type="http://schemas.openxmlformats.org/officeDocument/2006/relationships/slide" Target="/ppt/slides/slidee.xml" Id="Radab50d2977143ea" /><Relationship Type="http://schemas.openxmlformats.org/officeDocument/2006/relationships/slide" Target="/ppt/slides/slidef.xml" Id="R156a4b2fd70c43f9" /><Relationship Type="http://schemas.openxmlformats.org/officeDocument/2006/relationships/slide" Target="/ppt/slides/slide10.xml" Id="R5993d654b0144d4f" /></Relationships>
</file>

<file path=ppt/slideLayouts/_rels/slideLayout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" Type="http://schemas.openxmlformats.org/officeDocument/2006/relationships/slideMaster" Target="../slideMasters/slideMaster1.xml"/>
</Relationships>
</file>

<file path=ppt/slideLayouts/_rels/slideLayout2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c8772359c80244e9" /></Relationships>
</file>

<file path=ppt/slideLayouts/_rels/slideLayout3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bd9402d49e6a4c39" /></Relationships>
</file>

<file path=ppt/slideLayouts/_rels/slideLayout4.xml.rels>&#65279;<?xml version="1.0" encoding="utf-8"?><Relationships xmlns="http://schemas.openxmlformats.org/package/2006/relationships"><Relationship Type="http://schemas.openxmlformats.org/officeDocument/2006/relationships/image" Target="/ppt/media/image.bin" Id="Re80f62fdd34049bd" /><Relationship Type="http://schemas.openxmlformats.org/officeDocument/2006/relationships/slideMaster" Target="/ppt/slideMasters/slideMaster2.xml" Id="R4c40fcd401e34e62" /></Relationships>
</file>

<file path=ppt/slideLayouts/_rels/slideLayout5.xml.rels>&#65279;<?xml version="1.0" encoding="utf-8"?><Relationships xmlns="http://schemas.openxmlformats.org/package/2006/relationships"><Relationship Type="http://schemas.openxmlformats.org/officeDocument/2006/relationships/slideMaster" Target="/ppt/slideMasters/slideMaster2.xml" Id="R78140d6fd61e49e9" /></Relationships>
</file>

<file path=ppt/slideLayouts/slideLayout1.xml><?xml version="1.0" encoding="utf-8"?>
<p:sldLayout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 type="title" preserve="1">
  <p:cSld name="Empty slide">
    <p:spTree>
      <p:nvGrpSpPr>
        <p:cNvPr id="1" name=""/>
        <p:cNvGrpSpPr/>
        <p:nvPr/>
      </p:nvGrpSpPr>
      <p:grpSpPr/>
    </p:spTree>
  </p:cSld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698171"/>
            <a:ext cx="8651157" cy="4413380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939845"/>
            <a:ext cx="7500120" cy="758326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/>
          <a:lstStyle>
            <a:lvl1pPr>
              <a:defRPr b="1" u="sng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13"/>
          </p:nvPr>
        </p:nvSpPr>
        <p:spPr>
          <a:xfrm>
            <a:off x="6615113" y="6321425"/>
            <a:ext cx="46037" cy="46038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</a:p>
        </p:txBody>
      </p:sp>
    </p:spTree>
    <p:extLst>
      <p:ext uri="{BB962C8B-B14F-4D97-AF65-F5344CB8AC3E}">
        <p14:creationId xmlns:p14="http://schemas.microsoft.com/office/powerpoint/2010/main" val="8181426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31641" y="11444"/>
            <a:ext cx="6816804" cy="800319"/>
          </a:xfrm>
        </p:spPr>
        <p:txBody>
          <a:bodyPr>
            <a:normAutofit/>
          </a:bodyPr>
          <a:lstStyle>
            <a:lvl1pPr>
              <a:defRPr sz="2800" b="1" u="sng"/>
            </a:lvl1pPr>
          </a:lstStyle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17586" y="1397479"/>
            <a:ext cx="4632384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17586" y="2246280"/>
            <a:ext cx="4632384" cy="3878473"/>
          </a:xfrm>
        </p:spPr>
        <p:txBody>
          <a:bodyPr/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253487" y="1397479"/>
            <a:ext cx="4537495" cy="763440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253487" y="2246281"/>
            <a:ext cx="4537495" cy="3878473"/>
          </a:xfrm>
        </p:spPr>
        <p:txBody>
          <a:bodyPr/>
          <a:lstStyle/>
          <a:p>
            <a:pPr lvl="0"/>
            <a:r>
              <a:rPr lang="sv-SE"/>
              <a:t>Redigera format för bakgrundstext</a:t>
            </a:r>
          </a:p>
          <a:p>
            <a:pPr lvl="1"/>
            <a:r>
              <a:rPr lang="sv-SE"/>
              <a:t>Nivå två</a:t>
            </a:r>
          </a:p>
          <a:p>
            <a:pPr lvl="2"/>
            <a:r>
              <a:rPr lang="sv-SE"/>
              <a:t>Nivå tre</a:t>
            </a:r>
          </a:p>
          <a:p>
            <a:pPr lvl="3"/>
            <a:r>
              <a:rPr lang="sv-SE"/>
              <a:t>Nivå fyra</a:t>
            </a:r>
          </a:p>
          <a:p>
            <a:pPr lvl="4"/>
            <a:r>
              <a:rPr lang="sv-SE"/>
              <a:t>Nivå fem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575066210"/>
      </p:ext>
    </p:extLst>
  </p:cSld>
  <p:clrMapOvr>
    <a:masterClrMapping/>
  </p:clrMapOvr>
  <p:hf sldNum="0" hdr="0" dt="0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1Center"/>
          <p:cNvSpPr>
            <a:spLocks noGrp="1"/>
          </p:cNvSpPr>
          <p:nvPr>
            <p:ph type="ctrTitle"/>
          </p:nvPr>
        </p:nvSpPr>
        <p:spPr>
          <a:xfrm>
            <a:off x="1174171" y="1434510"/>
            <a:ext cx="7667665" cy="1207699"/>
          </a:xfrm>
        </p:spPr>
        <p:txBody>
          <a:bodyPr anchor="ctr">
            <a:normAutofit/>
          </a:bodyPr>
          <a:lstStyle>
            <a:lvl1pPr algn="ctr">
              <a:defRPr sz="2800"/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3" name="Title2Center"/>
          <p:cNvSpPr>
            <a:spLocks noGrp="1"/>
          </p:cNvSpPr>
          <p:nvPr>
            <p:ph type="subTitle" idx="1"/>
          </p:nvPr>
        </p:nvSpPr>
        <p:spPr>
          <a:xfrm>
            <a:off x="1169109" y="3880608"/>
            <a:ext cx="7667665" cy="1655762"/>
          </a:xfrm>
        </p:spPr>
        <p:txBody>
          <a:bodyPr/>
          <a:lstStyle>
            <a:lvl1pPr marL="0" indent="0" algn="ctr">
              <a:buNone/>
              <a:defRPr sz="2400" b="1">
                <a:solidFill>
                  <a:schemeClr val="bg2">
                    <a:lumMod val="25000"/>
                  </a:schemeClr>
                </a:solidFill>
              </a:defRPr>
            </a:lvl1pPr>
            <a:lvl2pPr marL="457198" indent="0" algn="ctr">
              <a:buNone/>
              <a:defRPr sz="2000"/>
            </a:lvl2pPr>
            <a:lvl3pPr marL="914395" indent="0" algn="ctr">
              <a:buNone/>
              <a:defRPr sz="1800"/>
            </a:lvl3pPr>
            <a:lvl4pPr marL="1371592" indent="0" algn="ctr">
              <a:buNone/>
              <a:defRPr sz="1600"/>
            </a:lvl4pPr>
            <a:lvl5pPr marL="1828789" indent="0" algn="ctr">
              <a:buNone/>
              <a:defRPr sz="1600"/>
            </a:lvl5pPr>
            <a:lvl6pPr marL="2285987" indent="0" algn="ctr">
              <a:buNone/>
              <a:defRPr sz="1600"/>
            </a:lvl6pPr>
            <a:lvl7pPr marL="2743185" indent="0" algn="ctr">
              <a:buNone/>
              <a:defRPr sz="1600"/>
            </a:lvl7pPr>
            <a:lvl8pPr marL="3200381" indent="0" algn="ctr">
              <a:buNone/>
              <a:defRPr sz="1600"/>
            </a:lvl8pPr>
            <a:lvl9pPr marL="3657579" indent="0" algn="ctr">
              <a:buNone/>
              <a:defRPr sz="1600"/>
            </a:lvl9pPr>
          </a:lstStyle>
          <a:p>
            <a:r>
              <a:rPr lang="sv-SE" dirty="0"/>
              <a:t>Klicka om du vill redigera mall för underrubrikformat</a:t>
            </a:r>
          </a:p>
        </p:txBody>
      </p:sp>
      <p:sp>
        <p:nvSpPr>
          <p:cNvPr id="13" name="Rektangel 12"/>
          <p:cNvSpPr/>
          <p:nvPr userDrawn="1"/>
        </p:nvSpPr>
        <p:spPr>
          <a:xfrm>
            <a:off x="1002137" y="1009291"/>
            <a:ext cx="8039684" cy="4666890"/>
          </a:xfrm>
          <a:prstGeom prst="rect">
            <a:avLst/>
          </a:prstGeom>
          <a:noFill/>
          <a:ln w="28575">
            <a:solidFill>
              <a:srgbClr val="009BA4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sv-SE" sz="1800"/>
          </a:p>
        </p:txBody>
      </p:sp>
      <p:pic>
        <p:nvPicPr>
          <p:cNvPr id="8" name="Bildobjekt 7"/>
          <p:cNvPicPr>
            <a:picLocks noChangeAspect="1"/>
          </p:cNvPicPr>
          <p:nvPr userDrawn="1"/>
        </p:nvPicPr>
        <p:blipFill>
          <a:blip r:embed="Re80f62fdd34049bd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6087" y="184960"/>
            <a:ext cx="6544310" cy="450660"/>
          </a:xfrm>
          <a:prstGeom prst="rect">
            <a:avLst/>
          </a:prstGeom>
        </p:spPr>
      </p:pic>
      <p:sp>
        <p:nvSpPr>
          <p:cNvPr id="6" name="BodyContentTable"/>
          <p:cNvSpPr>
            <a:spLocks noGrp="1"/>
          </p:cNvSpPr>
          <p:nvPr>
            <p:ph type="body" sz="quarter" idx="10"/>
          </p:nvPr>
        </p:nvSpPr>
        <p:spPr>
          <a:xfrm>
            <a:off x="1168582" y="2806113"/>
            <a:ext cx="7667665" cy="948367"/>
          </a:xfrm>
        </p:spPr>
        <p:txBody>
          <a:bodyPr/>
          <a:lstStyle>
            <a:lvl1pPr marL="0" indent="0" algn="ctr">
              <a:buNone/>
              <a:defRPr/>
            </a:lvl1pPr>
            <a:lvl2pPr marL="457198" indent="0">
              <a:buNone/>
              <a:defRPr/>
            </a:lvl2pPr>
          </a:lstStyle>
          <a:p>
            <a:pPr lvl="0"/>
            <a:r>
              <a:rPr lang="sv-SE" dirty="0"/>
              <a:t>Redigera format för bakgrundstext</a:t>
            </a:r>
          </a:p>
        </p:txBody>
      </p:sp>
    </p:spTree>
    <p:extLst>
      <p:ext uri="{BB962C8B-B14F-4D97-AF65-F5344CB8AC3E}">
        <p14:creationId xmlns:p14="http://schemas.microsoft.com/office/powerpoint/2010/main" val="248526149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Anpassad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right"/>
          <p:cNvSpPr>
            <a:spLocks noGrp="1"/>
          </p:cNvSpPr>
          <p:nvPr>
            <p:ph type="ftr" sz="quarter" idx="10"/>
          </p:nvPr>
        </p:nvSpPr>
        <p:spPr>
          <a:xfrm>
            <a:off x="6331130" y="6321545"/>
            <a:ext cx="3459851" cy="503433"/>
          </a:xfrm>
        </p:spPr>
        <p:txBody>
          <a:bodyPr/>
          <a:lstStyle>
            <a:lvl1pPr algn="r">
              <a:defRPr sz="1000"/>
            </a:lvl1pPr>
          </a:lstStyle>
          <a:p>
            <a:endParaRPr lang="sv-SE" dirty="0"/>
          </a:p>
        </p:txBody>
      </p:sp>
      <p:sp>
        <p:nvSpPr>
          <p:cNvPr id="5" name="BodyContent"/>
          <p:cNvSpPr>
            <a:spLocks noGrp="1"/>
          </p:cNvSpPr>
          <p:nvPr>
            <p:ph type="chart" sz="quarter" idx="12"/>
          </p:nvPr>
        </p:nvSpPr>
        <p:spPr>
          <a:xfrm>
            <a:off x="1139824" y="1878952"/>
            <a:ext cx="8651157" cy="3918857"/>
          </a:xfrm>
        </p:spPr>
        <p:txBody>
          <a:bodyPr/>
          <a:lstStyle>
            <a:lvl1pPr marL="0" indent="0">
              <a:buNone/>
              <a:defRPr/>
            </a:lvl1pPr>
          </a:lstStyle>
          <a:p>
            <a:endParaRPr lang="sv-SE" dirty="0"/>
          </a:p>
        </p:txBody>
      </p:sp>
      <p:sp>
        <p:nvSpPr>
          <p:cNvPr id="7" name="Title2Center"/>
          <p:cNvSpPr>
            <a:spLocks noGrp="1"/>
          </p:cNvSpPr>
          <p:nvPr>
            <p:ph type="body" sz="quarter" idx="11"/>
          </p:nvPr>
        </p:nvSpPr>
        <p:spPr>
          <a:xfrm>
            <a:off x="1140027" y="809899"/>
            <a:ext cx="7500120" cy="748314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</a:lstStyle>
          <a:p>
            <a:pPr lvl="0"/>
            <a:r>
              <a:rPr lang="sv-SE" dirty="0"/>
              <a:t>Redigera format för bakgrundstext</a:t>
            </a:r>
          </a:p>
        </p:txBody>
      </p:sp>
      <p:sp>
        <p:nvSpPr>
          <p:cNvPr id="2" name="Title1Center"/>
          <p:cNvSpPr>
            <a:spLocks noGrp="1"/>
          </p:cNvSpPr>
          <p:nvPr>
            <p:ph type="title"/>
          </p:nvPr>
        </p:nvSpPr>
        <p:spPr>
          <a:xfrm>
            <a:off x="1140027" y="95220"/>
            <a:ext cx="7500120" cy="714678"/>
          </a:xfrm>
        </p:spPr>
        <p:txBody>
          <a:bodyPr>
            <a:normAutofit/>
          </a:bodyPr>
          <a:lstStyle>
            <a:lvl1pPr>
              <a:defRPr sz="2400" b="1" u="none">
                <a:latin typeface="+mn-lt"/>
              </a:defRPr>
            </a:lvl1pPr>
          </a:lstStyle>
          <a:p>
            <a:r>
              <a:rPr lang="sv-SE" dirty="0"/>
              <a:t>Klicka här för att ändra format</a:t>
            </a:r>
          </a:p>
        </p:txBody>
      </p:sp>
      <p:sp>
        <p:nvSpPr>
          <p:cNvPr id="6" name="BodyFooter"/>
          <p:cNvSpPr>
            <a:spLocks noGrp="1"/>
          </p:cNvSpPr>
          <p:nvPr>
            <p:ph type="body" sz="quarter" idx="13" hasCustomPrompt="1"/>
          </p:nvPr>
        </p:nvSpPr>
        <p:spPr>
          <a:xfrm>
            <a:off x="1139825" y="5888038"/>
            <a:ext cx="5191125" cy="433387"/>
          </a:xfrm>
        </p:spPr>
        <p:txBody>
          <a:bodyPr>
            <a:normAutofit/>
          </a:bodyPr>
          <a:lstStyle>
            <a:lvl1pPr marL="0" indent="0">
              <a:buNone/>
              <a:defRPr sz="1100" i="1">
                <a:latin typeface="+mn-lt"/>
              </a:defRPr>
            </a:lvl1pPr>
            <a:lvl3pPr marL="914400" indent="0">
              <a:buNone/>
              <a:defRPr/>
            </a:lvl3pPr>
            <a:lvl4pPr marL="1371600" indent="0">
              <a:buNone/>
              <a:defRPr/>
            </a:lvl4pPr>
          </a:lstStyle>
          <a:p>
            <a:pPr lvl="0"/>
            <a:r>
              <a:rPr lang="sv-SE" dirty="0"/>
              <a:t>Nivå fyra</a:t>
            </a:r>
          </a:p>
        </p:txBody>
      </p:sp>
    </p:spTree>
    <p:extLst>
      <p:ext uri="{BB962C8B-B14F-4D97-AF65-F5344CB8AC3E}">
        <p14:creationId xmlns:p14="http://schemas.microsoft.com/office/powerpoint/2010/main" val="735603091"/>
      </p:ext>
    </p:extLst>
  </p:cSld>
  <p:clrMapOvr>
    <a:masterClrMapping/>
  </p:clrMapOvr>
</p:sldLayout>
</file>

<file path=ppt/slideMasters/_rels/slideMaster1.xml.rels><?xml version="1.0" encoding="UTF-8"?>
<Relationships xmlns="http://schemas.openxmlformats.org/package/2006/relationships" xmlns:a="http://schemas.openxmlformats.org/drawingml/2006/main" xmlns:adp="http://whatever" xmlns:p="http://schemas.openxmlformats.org/presentationml/2006/main" xmlns:xs="http://www.w3.org/2001/XMLSchema">
	<Relationship Id="rId12" Type="http://schemas.openxmlformats.org/officeDocument/2006/relationships/theme" Target="../theme/theme1.xml"/>
	<Relationship Id="rId1" Type="http://schemas.openxmlformats.org/officeDocument/2006/relationships/slideLayout" Target="../slideLayouts/slideLayout1.xml"/>
</Relationships>
</file>

<file path=ppt/slideMasters/_rels/slideMaster2.xml.rels>&#65279;<?xml version="1.0" encoding="utf-8"?><Relationships xmlns="http://schemas.openxmlformats.org/package/2006/relationships"><Relationship Type="http://schemas.openxmlformats.org/officeDocument/2006/relationships/theme" Target="/ppt/slideMasters/theme/theme2.xml" Id="Rd6372fad6a0f4e09" /><Relationship Type="http://schemas.openxmlformats.org/officeDocument/2006/relationships/slideLayout" Target="/ppt/slideLayouts/slideLayout2.xml" Id="R3ecafa0c200941ca" /><Relationship Type="http://schemas.openxmlformats.org/officeDocument/2006/relationships/slideLayout" Target="/ppt/slideLayouts/slideLayout3.xml" Id="R14d747b555254d60" /><Relationship Type="http://schemas.openxmlformats.org/officeDocument/2006/relationships/slideLayout" Target="/ppt/slideLayouts/slideLayout4.xml" Id="Rfb10a667873d48fe" /><Relationship Type="http://schemas.openxmlformats.org/officeDocument/2006/relationships/slideLayout" Target="/ppt/slideLayouts/slideLayout5.xml" Id="R2644968c8be5425a" /><Relationship Type="http://schemas.openxmlformats.org/officeDocument/2006/relationships/image" Target="/ppt/media/image2.bin" Id="Rc9b3efac86b54095" /><Relationship Type="http://schemas.openxmlformats.org/officeDocument/2006/relationships/image" Target="/ppt/media/image.bin" Id="Rb8459994b56d4363" /></Relationships>
</file>

<file path=ppt/slideMasters/slideMaster1.xml><?xml version="1.0" encoding="utf-8"?>
<p:sldMaster xmlns:a="http://schemas.openxmlformats.org/drawingml/2006/main" xmlns:adp="http://whatever" xmlns:p="http://schemas.openxmlformats.org/presentationml/2006/main" xmlns:r="http://schemas.openxmlformats.org/officeDocument/2006/relationships" xmlns:xs="http://www.w3.org/2001/XMLSchema">
  <p:cSld>
    <p:spTree>
      <p:nvGrpSpPr>
        <p:cNvPr id="1" name=""/>
        <p:cNvGrpSpPr/>
        <p:nvPr/>
      </p:nvGrpSpPr>
      <p:grpSpPr/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52941" y="60385"/>
            <a:ext cx="6797097" cy="1232290"/>
          </a:xfrm>
          <a:prstGeom prst="rect">
            <a:avLst/>
          </a:prstGeom>
        </p:spPr>
        <p:txBody>
          <a:bodyPr vert="horz" lIns="36000" tIns="36000" rIns="36000" bIns="36000" rtlCol="0" anchor="ctr">
            <a:normAutofit/>
          </a:bodyPr>
          <a:lstStyle/>
          <a:p>
            <a:r>
              <a:rPr lang="sv-SE" dirty="0"/>
              <a:t>Klicka här för att ändra format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325563"/>
            <a:ext cx="9109943" cy="4781939"/>
          </a:xfrm>
          <a:prstGeom prst="rect">
            <a:avLst/>
          </a:prstGeom>
        </p:spPr>
        <p:txBody>
          <a:bodyPr vert="horz" lIns="36000" tIns="36000" rIns="36000" bIns="36000" rtlCol="0">
            <a:normAutofit/>
          </a:bodyPr>
          <a:lstStyle/>
          <a:p>
            <a:pPr lvl="0"/>
            <a:r>
              <a:rPr lang="sv-SE" dirty="0"/>
              <a:t>Redigera format för bakgrundstext</a:t>
            </a:r>
          </a:p>
          <a:p>
            <a:pPr lvl="1"/>
            <a:r>
              <a:rPr lang="sv-SE" dirty="0"/>
              <a:t>Nivå två</a:t>
            </a:r>
          </a:p>
          <a:p>
            <a:pPr lvl="2"/>
            <a:r>
              <a:rPr lang="sv-SE" dirty="0"/>
              <a:t>Nivå tre</a:t>
            </a:r>
          </a:p>
          <a:p>
            <a:pPr lvl="3"/>
            <a:r>
              <a:rPr lang="sv-SE" dirty="0"/>
              <a:t>Nivå fyra</a:t>
            </a:r>
          </a:p>
          <a:p>
            <a:pPr lvl="4"/>
            <a:r>
              <a:rPr lang="sv-SE" dirty="0"/>
              <a:t>Nivå fem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595888" y="6321545"/>
            <a:ext cx="8195094" cy="503433"/>
          </a:xfrm>
          <a:prstGeom prst="rect">
            <a:avLst/>
          </a:prstGeom>
        </p:spPr>
        <p:txBody>
          <a:bodyPr vert="horz" lIns="36000" tIns="36000" rIns="36000" bIns="3600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v-SE" dirty="0"/>
          </a:p>
        </p:txBody>
      </p:sp>
      <p:pic>
        <p:nvPicPr>
          <p:cNvPr id="7" name="Bildobjekt 6"/>
          <p:cNvPicPr>
            <a:picLocks noChangeAspect="1"/>
          </p:cNvPicPr>
          <p:nvPr userDrawn="1"/>
        </p:nvPicPr>
        <p:blipFill>
          <a:blip r:embed="Rc9b3efac86b54095"/>
          <a:stretch>
            <a:fillRect/>
          </a:stretch>
        </p:blipFill>
        <p:spPr>
          <a:xfrm>
            <a:off x="561917" y="6459855"/>
            <a:ext cx="908534" cy="365125"/>
          </a:xfrm>
          <a:prstGeom prst="rect">
            <a:avLst/>
          </a:prstGeom>
        </p:spPr>
      </p:pic>
      <p:sp>
        <p:nvSpPr>
          <p:cNvPr id="9" name="textruta 8"/>
          <p:cNvSpPr txBox="1"/>
          <p:nvPr userDrawn="1"/>
        </p:nvSpPr>
        <p:spPr>
          <a:xfrm>
            <a:off x="-18778" y="1"/>
            <a:ext cx="369332" cy="2566562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sv-SE" sz="1200" dirty="0">
                <a:solidFill>
                  <a:srgbClr val="009BA4"/>
                </a:solidFill>
              </a:rPr>
              <a:t>Förskole-/familjedaghemsenkät </a:t>
            </a:r>
            <a:r>
              <a:rPr lang="sv-SE" sz="1200" baseline="0" dirty="0">
                <a:solidFill>
                  <a:srgbClr val="009BA4"/>
                </a:solidFill>
              </a:rPr>
              <a:t>2016</a:t>
            </a:r>
            <a:endParaRPr lang="sv-SE" sz="1200" dirty="0">
              <a:solidFill>
                <a:srgbClr val="009BA4"/>
              </a:solidFill>
            </a:endParaRPr>
          </a:p>
        </p:txBody>
      </p:sp>
      <p:pic>
        <p:nvPicPr>
          <p:cNvPr id="10" name="Bildobjekt 9"/>
          <p:cNvPicPr>
            <a:picLocks noChangeAspect="1"/>
          </p:cNvPicPr>
          <p:nvPr userDrawn="1"/>
        </p:nvPicPr>
        <p:blipFill rotWithShape="1">
          <a:blip r:embed="Rb8459994b56d436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92408"/>
          <a:stretch/>
        </p:blipFill>
        <p:spPr>
          <a:xfrm>
            <a:off x="556087" y="184960"/>
            <a:ext cx="496854" cy="4506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823038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3" r:id="Rfb10a667873d48fe"/>
    <p:sldLayoutId id="2147483652" r:id="R14d747b555254d60"/>
    <p:sldLayoutId id="2147483651" r:id="R3ecafa0c200941ca"/>
    <p:sldLayoutId id="2147483654" r:id="R2644968c8be5425a"/>
  </p:sldLayoutIdLst>
  <p:hf sldNum="0" hd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28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6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2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05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theme/theme2.xml><?xml version="1.0" encoding="utf-8"?>
<a:theme xmlns:a="http://schemas.openxmlformats.org/drawingml/2006/main" name="Anpassad formgivning skola">
  <a:themeElements>
    <a:clrScheme name="Office-tem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-tem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-tem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slides/_rels/slide10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6ccba81b3b8742e7" /><Relationship Type="http://schemas.openxmlformats.org/officeDocument/2006/relationships/chart" Target="/ppt/slides/charts/chart29.xml" Id="R8bf5ea9a459a4c01" /><Relationship Type="http://schemas.openxmlformats.org/officeDocument/2006/relationships/chart" Target="/ppt/slides/charts/chart2a.xml" Id="R3ba1d9db8ca14a46" /><Relationship Type="http://schemas.openxmlformats.org/officeDocument/2006/relationships/chart" Target="/ppt/slides/charts/chart2b.xml" Id="R08fcfcf9e2874877" /></Relationships>
</file>

<file path=ppt/slides/_rels/slide9.xml.rels>&#65279;<?xml version="1.0" encoding="utf-8"?><Relationships xmlns="http://schemas.openxmlformats.org/package/2006/relationships"><Relationship Type="http://schemas.openxmlformats.org/officeDocument/2006/relationships/slideLayout" Target="/ppt/slideLayouts/slideLayout4.xml" Id="R8e04345aa3504b2c" /></Relationships>
</file>

<file path=ppt/slides/_rels/slidea.xml.rels>&#65279;<?xml version="1.0" encoding="utf-8"?><Relationships xmlns="http://schemas.openxmlformats.org/package/2006/relationships"><Relationship Type="http://schemas.openxmlformats.org/officeDocument/2006/relationships/slideLayout" Target="/ppt/slideLayouts/slideLayout2.xml" Id="R1504755c8f1346b3" /></Relationships>
</file>

<file path=ppt/slides/_rels/slideb.xml.rels>&#65279;<?xml version="1.0" encoding="utf-8"?><Relationships xmlns="http://schemas.openxmlformats.org/package/2006/relationships"><Relationship Type="http://schemas.openxmlformats.org/officeDocument/2006/relationships/chart" Target="/ppt/slides/charts/chart13.xml" Id="Rba84c5e4cea34009" /><Relationship Type="http://schemas.openxmlformats.org/officeDocument/2006/relationships/slideLayout" Target="/ppt/slideLayouts/slideLayout5.xml" Id="R131782a59d504bc9" /></Relationships>
</file>

<file path=ppt/slides/_rels/slidec.xml.rels>&#65279;<?xml version="1.0" encoding="utf-8"?><Relationships xmlns="http://schemas.openxmlformats.org/package/2006/relationships"><Relationship Type="http://schemas.openxmlformats.org/officeDocument/2006/relationships/slideLayout" Target="/ppt/slideLayouts/slideLayout5.xml" Id="R002e34cfb1734f0c" /></Relationships>
</file>

<file path=ppt/slides/_rels/slided.xml.rels>&#65279;<?xml version="1.0" encoding="utf-8"?><Relationships xmlns="http://schemas.openxmlformats.org/package/2006/relationships"><Relationship Type="http://schemas.openxmlformats.org/officeDocument/2006/relationships/image" Target="/ppt/media/image3.bin" Id="Rdf84e76f480740a1" /><Relationship Type="http://schemas.openxmlformats.org/officeDocument/2006/relationships/image" Target="/ppt/media/image4.bin" Id="R626f0f4faee642f7" /><Relationship Type="http://schemas.openxmlformats.org/officeDocument/2006/relationships/slideLayout" Target="/ppt/slideLayouts/slideLayout5.xml" Id="R5b6fafe5e36240bd" /><Relationship Type="http://schemas.openxmlformats.org/officeDocument/2006/relationships/chart" Target="/ppt/slides/charts/chart15.xml" Id="R7c8b95928acf4932" /><Relationship Type="http://schemas.openxmlformats.org/officeDocument/2006/relationships/chart" Target="/ppt/slides/charts/chart16.xml" Id="R8b8cd135940b4c55" /><Relationship Type="http://schemas.openxmlformats.org/officeDocument/2006/relationships/chart" Target="/ppt/slides/charts/chart17.xml" Id="R54d6b106caa84bdf" /><Relationship Type="http://schemas.openxmlformats.org/officeDocument/2006/relationships/chart" Target="/ppt/slides/charts/chart18.xml" Id="R606506cc3db94457" /><Relationship Type="http://schemas.openxmlformats.org/officeDocument/2006/relationships/chart" Target="/ppt/slides/charts/chart19.xml" Id="R4fc5bab5d1624778" /></Relationships>
</file>

<file path=ppt/slides/_rels/slidee.xml.rels>&#65279;<?xml version="1.0" encoding="utf-8"?><Relationships xmlns="http://schemas.openxmlformats.org/package/2006/relationships"><Relationship Type="http://schemas.openxmlformats.org/officeDocument/2006/relationships/image" Target="/ppt/media/image3.bin" Id="Rc5eaf0d206f643fb" /><Relationship Type="http://schemas.openxmlformats.org/officeDocument/2006/relationships/image" Target="/ppt/media/image4.bin" Id="Rd1459365426445af" /><Relationship Type="http://schemas.openxmlformats.org/officeDocument/2006/relationships/slideLayout" Target="/ppt/slideLayouts/slideLayout5.xml" Id="R0f4acc13e12e4c2c" /><Relationship Type="http://schemas.openxmlformats.org/officeDocument/2006/relationships/chart" Target="/ppt/slides/charts/chart1b.xml" Id="R5853d02389a84397" /><Relationship Type="http://schemas.openxmlformats.org/officeDocument/2006/relationships/chart" Target="/ppt/slides/charts/chart1c.xml" Id="R4bc96d23952747b3" /><Relationship Type="http://schemas.openxmlformats.org/officeDocument/2006/relationships/chart" Target="/ppt/slides/charts/chart1d.xml" Id="R864a438210194738" /><Relationship Type="http://schemas.openxmlformats.org/officeDocument/2006/relationships/chart" Target="/ppt/slides/charts/chart1e.xml" Id="Re9cedb6ad1014443" /><Relationship Type="http://schemas.openxmlformats.org/officeDocument/2006/relationships/chart" Target="/ppt/slides/charts/chart1f.xml" Id="R3764bc802d09434a" /></Relationships>
</file>

<file path=ppt/slides/_rels/slidef.xml.rels>&#65279;<?xml version="1.0" encoding="utf-8"?><Relationships xmlns="http://schemas.openxmlformats.org/package/2006/relationships"><Relationship Type="http://schemas.openxmlformats.org/officeDocument/2006/relationships/image" Target="/ppt/media/image3.bin" Id="R24023348a1af4a3f" /><Relationship Type="http://schemas.openxmlformats.org/officeDocument/2006/relationships/image" Target="/ppt/media/image4.bin" Id="R2b7e98178e304803" /><Relationship Type="http://schemas.openxmlformats.org/officeDocument/2006/relationships/slideLayout" Target="/ppt/slideLayouts/slideLayout5.xml" Id="Rf2a4a04a30074681" /><Relationship Type="http://schemas.openxmlformats.org/officeDocument/2006/relationships/chart" Target="/ppt/slides/charts/chart21.xml" Id="R0f4b22e160384a4e" /><Relationship Type="http://schemas.openxmlformats.org/officeDocument/2006/relationships/chart" Target="/ppt/slides/charts/chart22.xml" Id="R4c07598b24cb4edf" /><Relationship Type="http://schemas.openxmlformats.org/officeDocument/2006/relationships/chart" Target="/ppt/slides/charts/chart23.xml" Id="Rc57c99fe5551417c" /><Relationship Type="http://schemas.openxmlformats.org/officeDocument/2006/relationships/chart" Target="/ppt/slides/charts/chart24.xml" Id="R798bb613fcbb42ce" /></Relationships>
</file>

<file path=ppt/slides/charts/chart1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autoTitleDeleted val="1"/>
    <c:plotArea>
      <c:layout/>
      <c:barChart>
        <c:barDir val="bar"/>
        <c:grouping val="clustered"/>
        <c:varyColors val="1"/>
        <c:ser>
          <c:idx val="0"/>
          <c:order val="0"/>
          <c:tx>
            <c:v>Göteborg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5.680091</c:v>
              </c:pt>
              <c:pt idx="1">
                <c:v>5.159737</c:v>
              </c:pt>
              <c:pt idx="2">
                <c:v>5.537758</c:v>
              </c:pt>
              <c:pt idx="3">
                <c:v>5.402097</c:v>
              </c:pt>
              <c:pt idx="4">
                <c:v>5.574058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</c:ser>
        <c:ser>
          <c:idx val="1"/>
          <c:order val="1"/>
          <c:tx>
            <c:v>Örgryte-Härlanda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5.716820</c:v>
              </c:pt>
              <c:pt idx="1">
                <c:v>5.140007</c:v>
              </c:pt>
              <c:pt idx="2">
                <c:v>5.486177</c:v>
              </c:pt>
              <c:pt idx="3">
                <c:v>5.466325</c:v>
              </c:pt>
              <c:pt idx="4">
                <c:v>5.625988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3"/>
          <c:order val="3"/>
          <c:tx>
            <c:v>Landerigatan 11 förskola</c:v>
          </c:tx>
          <c:spPr>
            <a:solidFill>
              <a:srgbClr val="f9b590"/>
            </a:solidFill>
            <a:ln>
              <a:solidFill>
                <a:srgbClr val="f9b590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5.824176</c:v>
              </c:pt>
              <c:pt idx="1">
                <c:v>4.968504</c:v>
              </c:pt>
              <c:pt idx="2">
                <c:v>5.666667</c:v>
              </c:pt>
              <c:pt idx="3">
                <c:v>5.625000</c:v>
              </c:pt>
              <c:pt idx="4">
                <c:v>5.489796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ser>
          <c:idx val="4"/>
          <c:order val="4"/>
          <c:tx>
            <c:v>Björken</c:v>
          </c:tx>
          <c:spPr>
            <a:solidFill>
              <a:srgbClr val="b6b1d4"/>
            </a:solidFill>
            <a:ln>
              <a:solidFill>
                <a:srgbClr val="b6b1d4"/>
              </a:solidFill>
            </a:ln>
          </c:spPr>
          <c:invertIfNegative val="1"/>
          <c:dLbls>
            <c:numFmt sourceLinked="0" formatCode="0.0;0.0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5"/>
              <c:pt idx="0">
                <c:v>TRYGGHET OCH GEMENSKAP</c:v>
              </c:pt>
              <c:pt idx="1">
                <c:v>INFORMATION OCH INFLYTANDE</c:v>
              </c:pt>
              <c:pt idx="2">
                <c:v>FÖRUTSÄTTNINGAR</c:v>
              </c:pt>
              <c:pt idx="3">
                <c:v>PEDAGOGIK</c:v>
              </c:pt>
              <c:pt idx="4">
                <c:v>KONTINUITET</c:v>
              </c:pt>
            </c:strLit>
          </c:cat>
          <c:val>
            <c:numLit>
              <c:formatCode>General</c:formatCode>
              <c:ptCount val="5"/>
              <c:pt idx="0">
                <c:v>6.205128</c:v>
              </c:pt>
              <c:pt idx="1">
                <c:v>5.703704</c:v>
              </c:pt>
              <c:pt idx="2">
                <c:v>6.068966</c:v>
              </c:pt>
              <c:pt idx="3">
                <c:v>5.680000</c:v>
              </c:pt>
              <c:pt idx="4">
                <c:v>5.800000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DDDDDD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1-8C77-4940-A04B-DA6D4581BC03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7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.0;0.0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legend>
      <c:legendPos val="t"/>
      <c:overlay val="0"/>
      <c:spPr>
        <a:noFill/>
      </c:spPr>
      <c:txPr>
        <a:bodyPr/>
        <a:lstStyle/>
        <a:p>
          <a:pPr>
            <a:defRPr sz="1000" spc="50"/>
          </a:pPr>
          <a:endParaRPr lang="sv-SE"/>
        </a:p>
      </c:txPr>
    </c:legend>
    <c:plotVisOnly val="1"/>
    <c:dispBlanksAs val="zero"/>
    <c:showDLblsOverMax val="1"/>
  </c:chart>
  <c:spPr>
    <a:noFill/>
    <a:ln>
      <a:noFill/>
    </a:ln>
  </c:spPr>
</c:chartSpace>
</file>

<file path=ppt/slides/charts/chart15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Förskolan ska vara rolig, trygg och lärorik för alla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6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tar väl hand om mitt barn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7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Personalen ska ge föräldrar tydlig information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8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Föräldrar ska kunna vara med och påverka arbetet i fsk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9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möta personal som de känner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b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ingå i mindre och större grupper under delar av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c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ha inflytande på verksamhetens innehåll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d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lära sig hur man fungerar tillsammans i en grupp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e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0.500000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känna glädjen av att lära sig och känna att de behövs i gruppen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1f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ska kunna byta mellan olika aktiviteter under dagen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1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språket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2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har möjlighet att utveckla förståelse för matematik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3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1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0.400000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0.300000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Barnen får möjlighet att utveckla förståelse för naturvetenskap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none"/>
        <c:minorTickMark val="none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4.xml><?xml version="1.0" encoding="utf-8"?>
<c:chartSpace xmlns:a="http://schemas.openxmlformats.org/drawingml/2006/main" xmlns:adp="http://whatever" xmlns:c="http://schemas.openxmlformats.org/drawingml/2006/chart" xmlns:p="http://schemas.openxmlformats.org/presentationml/2006/main" xmlns:r="http://schemas.openxmlformats.org/officeDocument/2006/relationships" xmlns:xs="http://www.w3.org/2001/XMLSchema">
  <c:lang val="en-GB"/>
  <c:chart>
    <c:autoTitleDeleted val="1"/>
    <c:plotArea>
      <c:layout>
        <c:manualLayout>
          <c:xMode val="edge"/>
          <c:yMode val="edge"/>
          <c:wMode val="factor"/>
          <c:hMode val="factor"/>
          <c:y val="0"/>
          <c:w val="1"/>
          <c:h val="0.2000"/>
        </c:manualLayout>
      </c:layout>
      <c:barChart>
        <c:barDir val="bar"/>
        <c:grouping val="percentStacked"/>
        <c:ser>
          <c:idx val="0"/>
          <c:order val="0"/>
          <c:tx>
            <c:v>1-OTILLRÄCKLIG</c:v>
          </c:tx>
          <c:spPr>
            <a:solidFill>
              <a:srgbClr val="cc2a36"/>
            </a:solidFill>
            <a:ln>
              <a:solidFill>
                <a:srgbClr val="cc2a36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1"/>
          <c:order val="1"/>
          <c:tx>
            <c:v>2</c:v>
          </c:tx>
          <c:spPr>
            <a:solidFill>
              <a:srgbClr val="eb6841"/>
            </a:solidFill>
            <a:ln>
              <a:solidFill>
                <a:srgbClr val="eb684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2"/>
          <c:order val="2"/>
          <c:tx>
            <c:v>3 - MINIMAL</c:v>
          </c:tx>
          <c:spPr>
            <a:solidFill>
              <a:srgbClr val="edc951"/>
            </a:solidFill>
            <a:ln>
              <a:solidFill>
                <a:srgbClr val="edc951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3"/>
          <c:order val="3"/>
          <c:tx>
            <c:v>4</c:v>
          </c:tx>
          <c:spPr>
            <a:solidFill>
              <a:srgbClr val="99d9df"/>
            </a:solidFill>
            <a:ln>
              <a:solidFill>
                <a:srgbClr val="99d9df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0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0.000000</c:v>
              </c:pt>
            </c:numLit>
          </c:val>
        </c:ser>
        <c:ser>
          <c:idx val="4"/>
          <c:order val="4"/>
          <c:tx>
            <c:v>5-GOD</c:v>
          </c:tx>
          <c:spPr>
            <a:solidFill>
              <a:srgbClr val="39a0ac"/>
            </a:solidFill>
            <a:ln>
              <a:solidFill>
                <a:srgbClr val="39a0ac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0.200000</c:v>
              </c:pt>
            </c:numLit>
          </c:val>
        </c:ser>
        <c:ser>
          <c:idx val="5"/>
          <c:order val="5"/>
          <c:tx>
            <c:v>6</c:v>
          </c:tx>
          <c:spPr>
            <a:solidFill>
              <a:srgbClr val="41eb68"/>
            </a:solidFill>
            <a:ln>
              <a:solidFill>
                <a:srgbClr val="41eb68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ser>
          <c:idx val="6"/>
          <c:order val="6"/>
          <c:tx>
            <c:v>7-UTMÄRKT</c:v>
          </c:tx>
          <c:spPr>
            <a:solidFill>
              <a:srgbClr val="278d3e"/>
            </a:solidFill>
            <a:ln>
              <a:solidFill>
                <a:srgbClr val="278d3e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0.600000</c:v>
              </c:pt>
            </c:numLit>
          </c:val>
        </c:ser>
        <c:ser>
          <c:idx val="7"/>
          <c:order val="7"/>
          <c:tx>
            <c:v>VET EJ</c:v>
          </c:tx>
          <c:spPr>
            <a:solidFill>
              <a:srgbClr val="dddddd"/>
            </a:solidFill>
            <a:ln>
              <a:solidFill>
                <a:srgbClr val="dddddd"/>
              </a:solidFill>
            </a:ln>
          </c:spPr>
          <c:dLbls>
            <c:numFmt sourceLinked="0" formatCode="0%;0%"/>
            <c:txPr>
              <a:bodyPr/>
              <a:p>
                <a:pPr>
                  <a:defRPr sz="800" spc="50">
                    <a:solidFill>
                      <a:schemeClr val="tx1"/>
                    </a:solidFill>
                  </a:defRPr>
                </a:pPr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strLit>
              <c:ptCount val="1"/>
              <c:pt idx="0">
                <c:v>Flickor och pojkar har samma möjligheter</c:v>
              </c:pt>
            </c:strLit>
          </c:cat>
          <c:val>
            <c:numLit>
              <c:formatCode>General</c:formatCode>
              <c:ptCount val="1"/>
              <c:pt idx="0">
                <c:v>0.100000</c:v>
              </c:pt>
            </c:numLit>
          </c:val>
        </c:ser>
        <c:gapWidth val="162"/>
        <c:overlap val="100"/>
        <c:axId val="54877568"/>
        <c:axId val="46285952"/>
      </c:barChart>
      <c:catAx>
        <c:axId val="54877568"/>
        <c:scaling>
          <c:orientation val="maxMin"/>
        </c:scaling>
        <c:delete val="1"/>
        <c:axPos val="l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1000" spc="50"/>
            </a:pPr>
          </a:p>
        </c:txPr>
        <c:crossAx val="46285952"/>
        <c:crosses val="autoZero"/>
        <c:lblAlgn val="ctr"/>
        <c:lblOffset val="100"/>
        <c:noMultiLvlLbl val="0"/>
      </c:catAx>
      <c:valAx>
        <c:axId val="46285952"/>
        <c:scaling>
          <c:orientation val="minMax"/>
          <c:min val="0"/>
        </c:scaling>
        <c:delete val="0"/>
        <c:axPos val="b"/>
        <c:numFmt sourceLinked="0" formatCode="0%;0%"/>
        <c:majorTickMark val="cross"/>
        <c:minorTickMark val="out"/>
        <c:tickLblPos val="none"/>
        <c:spPr>
          <a:noFill/>
          <a:ln>
            <a:solidFill>
              <a:srgbClr val="DDDDDD"/>
            </a:solidFill>
          </a:ln>
        </c:spPr>
        <c:txPr>
          <a:bodyPr/>
          <a:p>
            <a:pPr>
              <a:defRPr sz="700" spc="50">
                <a:solidFill>
                  <a:schemeClr val="tx1">
                    <a:lumMod val="166234"/>
                  </a:schemeClr>
                </a:solidFill>
              </a:defRPr>
            </a:pPr>
          </a:p>
        </c:txPr>
        <c:crossAx val="54877568"/>
        <c:crosses val="max"/>
        <c:crossBetween val="between"/>
      </c:valAx>
      <c:spPr>
        <a:noFill/>
      </c:spPr>
    </c:plotArea>
    <c:plotVisOnly val="1"/>
  </c:chart>
  <c:spPr>
    <a:noFill/>
    <a:ln>
      <a:noFill/>
    </a:ln>
  </c:spPr>
  <c:printSettings>
    <c:headerFooter/>
    <c:pageMargins b="0.75" l="0.7" r="0.7" t="0.75" header="0.3" footer="0.3"/>
    <c:pageSetup/>
  </c:printSettings>
</c:chartSpace>
</file>

<file path=ppt/slides/charts/chart29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födelseår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år föddes ditt barn?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2014</c:v>
              </c:pt>
              <c:pt idx="1">
                <c:v>2013</c:v>
              </c:pt>
            </c:strLit>
          </c:cat>
          <c:val>
            <c:numLit>
              <c:formatCode>General</c:formatCode>
              <c:ptCount val="2"/>
              <c:pt idx="0">
                <c:v>0.800000</c:v>
              </c:pt>
              <c:pt idx="1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f9b590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a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Barnets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Är barnet en flicka eller pojke?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Flicka</c:v>
              </c:pt>
              <c:pt idx="1">
                <c:v>Pojke</c:v>
              </c:pt>
            </c:strLit>
          </c:cat>
          <c:val>
            <c:numLit>
              <c:formatCode>General</c:formatCode>
              <c:ptCount val="2"/>
              <c:pt idx="0">
                <c:v>0.300000</c:v>
              </c:pt>
              <c:pt idx="1">
                <c:v>0.700000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charts/chart2b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1"/>
  <c:lang val="sv-SE"/>
  <c:roundedCorners val="1"/>
  <c:style val="2"/>
  <c:chart>
    <c:title>
      <c:tx>
        <c:rich>
          <a:bodyPr/>
          <a:lstStyle/>
          <a:p>
            <a:pPr>
              <a:defRPr sz="1100" b="0" spc="50"/>
            </a:pPr>
            <a:r>
              <a:t>Respondentens kön</a:t>
            </a:r>
          </a:p>
        </c:rich>
      </c:tx>
      <c:layout/>
      <c:overlay val="0"/>
    </c:title>
    <c:plotArea>
      <c:layout/>
      <c:barChart>
        <c:barDir val="col"/>
        <c:grouping val="clustered"/>
        <c:varyColors val="1"/>
        <c:ser>
          <c:idx val="0"/>
          <c:order val="0"/>
          <c:tx>
            <c:v>Vilket är ditt kön?</c:v>
          </c:tx>
          <c:spPr>
            <a:solidFill>
              <a:srgbClr val="0099aa"/>
            </a:solidFill>
            <a:ln>
              <a:solidFill>
                <a:srgbClr val="0099aa"/>
              </a:solidFill>
            </a:ln>
          </c:spPr>
          <c:invertIfNegative val="1"/>
          <c:dLbls>
            <c:numFmt sourceLinked="0" formatCode="0%;0%"/>
            <c:spPr>
              <a:noFill/>
              <a:ln>
                <a:noFill/>
              </a:ln>
              <a:effectLst/>
            </c:spPr>
            <c:txPr>
              <a:bodyPr/>
              <a:lstStyle/>
              <a:p>
                <a:pPr>
                  <a:defRPr sz="800" spc="50">
                    <a:latin typeface="Arial"/>
                  </a:defRPr>
                </a:pPr>
                <a:endParaRPr lang="sv-SE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showLeaderLines val="0"/>
              </c:ext>
            </c:extLst>
          </c:dLbls>
          <c:cat>
            <c:strLit>
              <c:ptCount val="2"/>
              <c:pt idx="0">
                <c:v>Kvinna</c:v>
              </c:pt>
              <c:pt idx="1">
                <c:v>Man</c:v>
              </c:pt>
            </c:strLit>
          </c:cat>
          <c:val>
            <c:numLit>
              <c:formatCode>General</c:formatCode>
              <c:ptCount val="2"/>
              <c:pt idx="0">
                <c:v>0.800000</c:v>
              </c:pt>
              <c:pt idx="1">
                <c:v>0.200000</c:v>
              </c:pt>
            </c:numLit>
          </c:val>
          <c:extLst>
            <c:ext xmlns:c14="http://schemas.microsoft.com/office/drawing/2007/8/2/chart" uri="{6F2FDCE9-48DA-4B69-8628-5D25D57E5C99}">
              <c14:invertSolidFillFmt>
                <c14:spPr xmlns:c14="http://schemas.microsoft.com/office/drawing/2007/8/2/chart">
                  <a:solidFill>
                    <a:srgbClr val="FFFFFF"/>
                  </a:solidFill>
                  <a:ln>
                    <a:solidFill>
                      <a:srgbClr val="0099AA"/>
                    </a:solidFill>
                  </a:ln>
                </c14:spPr>
              </c14:invertSolidFillFmt>
            </c:ext>
            <c:ext xmlns:c16="http://schemas.microsoft.com/office/drawing/2014/chart" uri="{C3380CC4-5D6E-409C-BE32-E72D297353CC}">
              <c16:uniqueId val="{00000000-8C77-4940-A04B-DA6D4581BC03}"/>
            </c:ext>
          </c:extLst>
          <c:dPt>
            <c:idx val="0"/>
            <c:invertIfNegative val="0"/>
            <c:bubble3D val="0"/>
            <c:spPr>
              <a:solidFill>
                <a:srgbClr val="0099aa"/>
              </a:solidFill>
              <a:ln>
                <a:noFill/>
              </a:ln>
            </c:spPr>
          </c:dPt>
          <c:dPt>
            <c:idx val="1"/>
            <c:invertIfNegative val="0"/>
            <c:bubble3D val="0"/>
            <c:spPr>
              <a:solidFill>
                <a:srgbClr val="dddddd"/>
              </a:solidFill>
              <a:ln>
                <a:noFill/>
              </a:ln>
            </c:spPr>
          </c:dPt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62"/>
        <c:axId val="54877568"/>
        <c:axId val="46285952"/>
      </c:barChart>
      <c:catAx>
        <c:axId val="54877568"/>
        <c:scaling>
          <c:orientation val="maxMin"/>
        </c:scaling>
        <c:delete val="0"/>
        <c:axPos val="l"/>
        <c:numFmt formatCode="General" sourceLinked="0"/>
        <c:majorTickMark val="out"/>
        <c:minorTickMark val="none"/>
        <c:tickLblPos val="nextTo"/>
        <c:spPr>
          <a:noFill/>
          <a:ln>
            <a:solidFill>
              <a:srgbClr val="DDDDDD"/>
            </a:solidFill>
          </a:ln>
        </c:spPr>
        <c:txPr>
          <a:bodyPr/>
          <a:lstStyle/>
          <a:p>
            <a:pPr>
              <a:defRPr sz="1200" spc="50"/>
            </a:pPr>
            <a:endParaRPr lang="sv-SE"/>
          </a:p>
        </c:txPr>
        <c:crossAx val="46285952"/>
        <c:crosses val="autoZero"/>
        <c:auto val="1"/>
        <c:lblAlgn val="ctr"/>
        <c:lblOffset val="100"/>
        <c:noMultiLvlLbl val="0"/>
      </c:catAx>
      <c:valAx>
        <c:axId val="46285952"/>
        <c:scaling>
          <c:orientation val="minMax"/>
          <c:max val="1"/>
          <c:min val="0"/>
        </c:scaling>
        <c:delete val="0"/>
        <c:axPos val="b"/>
        <c:majorGridlines>
          <c:spPr>
            <a:ln>
              <a:solidFill>
                <a:srgbClr val="DDDDDD"/>
              </a:solidFill>
            </a:ln>
            <a:effectLst/>
          </c:spPr>
        </c:majorGridlines>
        <c:numFmt sourceLinked="0" formatCode="0%;0%"/>
        <c:majorTickMark val="out"/>
        <c:minorTickMark val="none"/>
        <c:tickLblPos val="nextTo"/>
        <c:spPr>
          <a:noFill/>
          <a:ln>
            <a:noFill/>
          </a:ln>
        </c:spPr>
        <c:txPr>
          <a:bodyPr/>
          <a:lstStyle/>
          <a:p>
            <a:pPr>
              <a:defRPr sz="1000" spc="50">
                <a:solidFill>
                  <a:schemeClr val="tx1">
                    <a:lumMod val="166234"/>
                  </a:schemeClr>
                </a:solidFill>
              </a:defRPr>
            </a:pPr>
            <a:endParaRPr lang="sv-SE"/>
          </a:p>
        </c:txPr>
        <c:crossAx val="54877568"/>
        <c:crosses val="max"/>
        <c:crossBetween val="between"/>
      </c:valAx>
      <c:spPr>
        <a:noFill/>
      </c:spPr>
    </c:plotArea>
    <c:plotVisOnly val="1"/>
    <c:dispBlanksAs val="zero"/>
    <c:showDLblsOverMax val="1"/>
  </c:chart>
  <c:spPr>
    <a:noFill/>
    <a:ln>
      <a:noFill/>
    </a:ln>
  </c:spPr>
</c:chartSpace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respondenterna</a:t>
              </a: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8bf5ea9a459a4c01"/>
            </a:graphicData>
          </a:graphic>
        </p:graphicFrame>
        <p:graphicFrame>
          <p:nvGraphicFramePr>
            <p:cNvPr id="5005" name="BodyContentTable"/>
            <p:cNvGraphicFramePr>
              <a:graphicFrameLocks/>
            </p:cNvGraphicFramePr>
            <p:nvPr/>
          </p:nvGraphicFramePr>
          <p:xfrm>
            <a:off x="354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3ba1d9db8ca14a46"/>
            </a:graphicData>
          </a:graphic>
        </p:graphicFrame>
        <p:graphicFrame>
          <p:nvGraphicFramePr>
            <p:cNvPr id="5008" name="BodyContentTable"/>
            <p:cNvGraphicFramePr>
              <a:graphicFrameLocks/>
            </p:cNvGraphicFramePr>
            <p:nvPr/>
          </p:nvGraphicFramePr>
          <p:xfrm>
            <a:off x="6360000" y="1296000"/>
            <a:ext cx="2820000" cy="4356000"/>
          </p:xfrm>
          <a:graphic>
            <a:graphicData uri="http://schemas.openxmlformats.org/drawingml/2006/chart">
              <c:chart xmlns:c="http://schemas.openxmlformats.org/drawingml/2006/chart" r:id="R08fcfcf9e2874877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5000" name="BodyContent"/>
          <p:cNvGrpSpPr/>
          <p:nvPr/>
        </p:nvGrpSpPr>
        <p:grpSpPr>
          <a:xfrm>
            <a:off x="1145931" y="4585070"/>
            <a:ext cx="8460000" cy="4356000"/>
            <a:chOff x="1044000" y="4680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1044000" y="4680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7812000">
                    <a:extLst>
                      <a:ext uri="{9D8B030D-6E8A-4147-A177-3AD203B41FA5}">
                        <a16:colId xmlns:a16="http://schemas.microsoft.com/office/drawing/2014/main" val="20000"/>
                      </a:ext>
                    </a:extLst>
                  </a:gridCol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  <a:r>
                          <a:rPr lang="en-GB" sz="1400" spc="50" noProof="1"/>
                          <a:t>Sammanfattande resultat</a:t>
                        </a:r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  <p:grpSp>
        <p:nvGrpSpPr>
          <p:cNvPr id="20" name="Title1"/>
          <p:cNvGrpSpPr/>
          <p:nvPr/>
        </p:nvGrpSpPr>
        <p:grpSpPr>
          <a:xfrm>
            <a:off x="1145931" y="2139370"/>
            <a:ext cx="7802126" cy="946730"/>
            <a:chOff x="349194" y="504000"/>
            <a:chExt cx="8370512" cy="3121259"/>
          </a:xfrm>
        </p:grpSpPr>
        <p:sp>
          <p:nvSpPr>
            <p:cNvPr id="21" name="Title1Center"/>
            <p:cNvSpPr txBox="1"/>
            <p:nvPr/>
          </p:nvSpPr>
          <p:spPr>
            <a:xfrm>
              <a:off x="349194" y="504000"/>
              <a:ext cx="8370512" cy="3121259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400" b="1" spc="50" noProof="1">
                  <a:solidFill>
                    <a:schemeClr val="tx2"/>
                  </a:solidFill>
                  <a:latin typeface="Arial"/>
                </a:rPr>
                <a:t>Regiongemensam enkät i förskola och familjedaghem 2016</a:t>
              </a: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1145931" y="3666394"/>
            <a:ext cx="7802126" cy="808892"/>
            <a:chOff x="666000" y="4407904"/>
            <a:chExt cx="7812000" cy="693208"/>
          </a:xfrm>
        </p:grpSpPr>
        <p:sp>
          <p:nvSpPr>
            <p:cNvPr id="31" name="Title2Center"/>
            <p:cNvSpPr txBox="1"/>
            <p:nvPr/>
          </p:nvSpPr>
          <p:spPr>
            <a:xfrm>
              <a:off x="666000" y="4407904"/>
              <a:ext cx="7812000" cy="693208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Avdelning </a:t>
              </a:r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Björken</a:t>
              </a:r>
              <a:br/>
              <a:r>
                <a:rPr lang="en-GB" sz="2000" b="1" spc="50" noProof="1">
                  <a:solidFill>
                    <a:schemeClr val="tx2"/>
                  </a:solidFill>
                  <a:latin typeface="Arial"/>
                </a:rPr>
                <a:t>Landerigatan 11 förskola</a:t>
              </a:r>
              <a:br>
                <a:rPr sz="2400" dirty="0">
                  <a:solidFill>
                    <a:schemeClr val="tx2"/>
                  </a:solidFill>
                </a:rPr>
              </a:br>
              <a:br>
                <a:rPr sz="2400" dirty="0">
                  <a:solidFill>
                    <a:schemeClr val="tx2"/>
                  </a:solidFill>
                </a:rPr>
              </a:br>
              <a:endParaRPr sz="2400" dirty="0">
                <a:solidFill>
                  <a:schemeClr val="tx2"/>
                </a:solidFill>
              </a:endParaRPr>
            </a:p>
          </p:txBody>
        </p:sp>
      </p:grpSp>
      <p:grpSp>
        <p:nvGrpSpPr>
          <p:cNvPr id="70" name="Footer"/>
          <p:cNvGrpSpPr/>
          <p:nvPr/>
        </p:nvGrpSpPr>
        <p:grpSpPr>
          <a:xfrm>
            <a:off x="108000" y="6372000"/>
            <a:ext cx="9684000" cy="396000"/>
            <a:chOff x="108000" y="6372000"/>
            <a:chExt cx="9684000" cy="396000"/>
          </a:xfrm>
        </p:grpSpPr>
        <p:sp>
          <p:nvSpPr>
            <p:cNvPr id="71" name="FooterCenter"/>
            <p:cNvSpPr txBox="1"/>
            <p:nvPr/>
          </p:nvSpPr>
          <p:spPr>
            <a:xfrm>
              <a:off y="6372000" x="108000"/>
              <a:ext cx="9684000" cy="396000"/>
            </a:xfrm>
            <a:prstGeom prst="rect">
              <a:avLst/>
            </a:prstGeom>
            <a:noFill/>
          </p:spPr>
          <p:txBody>
            <a:bodyPr vertOverflow="clip" wrap="square" rtlCol="0" anchor="b" bIns="0" rIns="0" tIns="0" lIns="0"/>
            <a:lstStyle/>
            <a:p>
              <a:pPr algn="ctr"/>
              <a:r>
                <a:rPr i="1" lang="en-GB" sz="1200" spc="50" noProof="1">
                  <a:solidFill>
                    <a:schemeClr val="tx1">
                      <a:lumMod val="249351"/>
                    </a:schemeClr>
                  </a:solidFill>
                </a:rPr>
                <a:t>kommunala verksamheter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1977187813"/>
      </p:ext>
    </p:extLst>
  </p:cSld>
  <p:clrMapOvr>
    <a:masterClrMapping/>
  </p:clrMapOvr>
</p:sld>
</file>

<file path=ppt/slides/slidea.xml><?xml version="1.0" encoding="utf-8"?>
<p:sld xmlns:a="http://schemas.openxmlformats.org/drawingml/2006/main" xmlns:r="http://schemas.openxmlformats.org/officeDocument/2006/relationships" xmlns:p="http://schemas.openxmlformats.org/presentationml/2006/main" show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Om undersökningen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550606" y="935998"/>
            <a:ext cx="8815336" cy="5280075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För första gången görs en regiongemensam enkät i förskola/familjedaghem. Undersökningen innefattar samtliga medlemskommuner i GR. Undersökningen vänder sig till vårdnadshavare som har sitt barn i förskola/familjedaghem.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Metod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Vårdnadshavarna har bedömt sin förskola/familjedaghem på 14 områden hämtade från förskolans läroplan. Bedömningen görs på en sjugradig skala - där 1 betyder Otillräcklig och 7 betyder Utmärkt. Varje område har också beskrivningar av vad som ska vara uppfyllt för att t.ex. betyget Utmärkt ska ges.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Svaren har kunnat ges antingen i en webbenkät eller i en pappersenkät. Vårdnadshavare till samtliga barn i förskolan har fått en inbjudan att delta antingen via E-post eller via en inbjudan i barnets fack i skolan. Pappersenkät som påminnelse har även skickats hem till barnets bokföringsadress. Enkäten kunde besvaras mellan 7 november och 9 december 2016.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Resultat i denna rapport jämförs endast med kommunala verksamheter i Göteborgs stad.</a:t>
            </a:r>
            <a:br/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och beräkningar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Redovisning sker inledningsvis per frågeområde - där frågor som analytiskt hör ihop redovisas sammanslaget. Övriga redovisningar sker fråga för fråga.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Tre olika typer av resultatvärden redovisas i rapporten: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antal och andel som valt respektive svarsalternativ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andel positiva - sammanslagning av de två "bästa" svarsalternativen (6 och 7). 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- medelvärde - ett genomsnitt av alla svar per fråga. Personer som svarat Vet ej exkluderas från denna beräkning.</a:t>
            </a:r>
          </a:p>
        </p:txBody>
      </p:sp>
      <p:cxnSp>
        <p:nvCxnSpPr>
          <p:cNvPr id="5" name="Rak koppling 4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5000" name="BodyContent"/>
          <p:cNvGrpSpPr/>
          <p:nvPr/>
        </p:nvGrpSpPr>
        <p:grpSpPr>
          <a:xfrm>
            <a:off x="720000" y="3135600"/>
            <a:ext cx="8460000" cy="4356000"/>
            <a:chOff x="720000" y="31356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31356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2722693179"/>
      </p:ext>
    </p:extLst>
  </p:cSld>
  <p:clrMapOvr>
    <a:masterClrMapping/>
  </p:clrMapOvr>
</p:sld>
</file>

<file path=ppt/slides/slideb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Jämförelsevärde per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pPr algn="l"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Frågorna har slagits samman i fem frågeområden. Nedan visas medelvärdet för varje område.</a:t>
            </a:r>
            <a:br/>
            <a:r>
              <a:rPr lang="en-GB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Jämförelse görs mellan det egna värdet, förskolans och stadsdelens totalvärde samt det sammanslagna värdet för Göteborg i mätningen.</a:t>
            </a:r>
            <a:br>
              <a:rPr dirty="0"/>
            </a:br>
            <a:br>
              <a:rPr dirty="0"/>
            </a:br>
            <a:br>
              <a:rPr sz="1400" dirty="0">
                <a:solidFill>
                  <a:schemeClr val="tx1">
                    <a:lumMod val="75000"/>
                    <a:lumOff val="25000"/>
                  </a:schemeClr>
                </a:solidFill>
              </a:rPr>
            </a:b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60125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/>
              <a:br>
                <a:rPr sz="1400" dirty="0"/>
              </a:br>
              <a:endParaRPr sz="1400" dirty="0"/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514108"/>
            <a:ext cx="8460000" cy="896533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br/>
              <a:r>
                <a:rPr lang="en-GB" sz="1200" i="1" spc="50" noProof="1">
                  <a:solidFill>
                    <a:schemeClr val="tx1">
                      <a:lumMod val="166234"/>
                    </a:schemeClr>
                  </a:solidFill>
                </a:rPr>
                <a:t>Se nästa sida för beskrivning av vilka frågor som tillhör respektive frågeområde.</a:t>
              </a:r>
              <a:br>
                <a:rPr dirty="0"/>
              </a:br>
              <a:br>
                <a:rPr dirty="0"/>
              </a:br>
            </a:p>
          </p:txBody>
        </p:sp>
      </p:grpSp>
      <p:grpSp>
        <p:nvGrpSpPr>
          <p:cNvPr id="5000" name="BodyContent"/>
          <p:cNvGrpSpPr/>
          <p:nvPr/>
        </p:nvGrpSpPr>
        <p:grpSpPr>
          <a:xfrm>
            <a:off x="720000" y="1466101"/>
            <a:ext cx="8460000" cy="4048008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chart">
              <c:chart xmlns:c="http://schemas.openxmlformats.org/drawingml/2006/chart" xmlns:r="http://schemas.openxmlformats.org/officeDocument/2006/relationships" r:id="Rba84c5e4cea34009"/>
            </a:graphicData>
          </a:graphic>
        </p:graphicFrame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482336031"/>
      </p:ext>
    </p:extLst>
  </p:cSld>
  <p:clrMapOvr>
    <a:masterClrMapping/>
  </p:clrMapOvr>
</p:sld>
</file>

<file path=ppt/slides/slidec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Beskrivning av frågeområde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8"/>
            <a:ext cx="8644882" cy="920858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dirty="0"/>
              <a:t>Nedan visas vilka frågor som ingår i varje frågeområde</a:t>
            </a:r>
            <a:br/>
            <a:r>
              <a:rPr lang="sv-SE" sz="1400" spc="50" dirty="0"/>
              <a:t>Frågorna har analyserats med statistisk metod för att skapa grupper med frågor som hör ihop. Om värdet förändras på en av frågorna i gruppen så tenderar värdet att förändras åt samma håll på övriga frågor i gruppen.</a:t>
            </a:r>
          </a:p>
        </p:txBody>
      </p:sp>
      <p:grpSp>
        <p:nvGrpSpPr>
          <p:cNvPr id="70" name="Footer"/>
          <p:cNvGrpSpPr/>
          <p:nvPr/>
        </p:nvGrpSpPr>
        <p:grpSpPr>
          <a:xfrm>
            <a:off x="108000" y="6362168"/>
            <a:ext cx="9507948" cy="396000"/>
            <a:chOff x="108000" y="6362168"/>
            <a:chExt cx="9507948" cy="396000"/>
          </a:xfrm>
        </p:grpSpPr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Footer"/>
          <p:cNvGrpSpPr/>
          <p:nvPr/>
        </p:nvGrpSpPr>
        <p:grpSpPr>
          <a:xfrm>
            <a:off x="720000" y="5535561"/>
            <a:ext cx="8460000" cy="875081"/>
            <a:chOff x="720000" y="5570465"/>
            <a:chExt cx="8460000" cy="297535"/>
          </a:xfrm>
        </p:grpSpPr>
      </p:grpSp>
      <p:graphicFrame>
        <p:nvGraphicFramePr>
          <p:cNvPr id="7" name="Tabell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623480335"/>
              </p:ext>
            </p:extLst>
          </p:nvPr>
        </p:nvGraphicFramePr>
        <p:xfrm>
          <a:off x="1763554" y="1801095"/>
          <a:ext cx="6378893" cy="4322613"/>
        </p:xfrm>
        <a:graphic>
          <a:graphicData uri="http://schemas.openxmlformats.org/drawingml/2006/table">
            <a:tbl>
              <a:tblPr bandRow="1">
                <a:tableStyleId>{6E25E649-3F16-4E02-A733-19D2CDBF48F0}</a:tableStyleId>
              </a:tblPr>
              <a:tblGrid>
                <a:gridCol w="6378893">
                  <a:extLst>
                    <a:ext uri="{9D8B030D-6E8A-4147-A177-3AD203B41FA5}">
                      <a16:colId xmlns:a16="http://schemas.microsoft.com/office/drawing/2014/main" val="3674647741"/>
                    </a:ext>
                  </a:extLst>
                </a:gridCol>
              </a:tblGrid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dirty="0">
                          <a:effectLst/>
                        </a:rPr>
                        <a:t>TRYGGHET OCH GEMENSKAP</a:t>
                      </a:r>
                      <a:endParaRPr lang="sv-SE" sz="13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9874273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Förskolan ska vara rolig, trygg och lärorik för alla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20356180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tar väl hand om mitt barn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764526660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känna glädjen av att lära sig och känna att de behövs i gruppen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48677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lära sig hur man fungerar tillsammans i en grupp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55252728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INFORMATION OCH INFLYTANDE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075020089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Personalen ska ge föräldrar tydlig information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56058582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Föräldrar ska kunna vara med och påverka arbetet i </a:t>
                      </a:r>
                      <a:r>
                        <a:rPr lang="sv-SE" sz="1100" u="none" strike="noStrike" dirty="0" err="1">
                          <a:effectLst/>
                        </a:rPr>
                        <a:t>fsk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252662794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ha inflytande på verksamhetens innehåll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2600679021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FÖRUTSÄTTNINGAR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91342791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ingå i mindre och större grupper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421245485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kunna byta mellan olika aktiviteter under dagen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12445988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Flickor och pojkar har samma möjligheter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650949787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marL="0" algn="l" defTabSz="914400" rtl="0" eaLnBrk="1" fontAlgn="ctr" latinLnBrk="0" hangingPunct="1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PEDAGOGIK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06149102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språket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686070953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har möjlighet att utveckla förståelse för matematik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761035795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får möjlighet att utveckla förståelse för naturvetenskap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07354863"/>
                  </a:ext>
                </a:extLst>
              </a:tr>
              <a:tr h="276531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300" b="0" u="none" strike="noStrike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KONTINUITET</a:t>
                      </a: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1816947987"/>
                  </a:ext>
                </a:extLst>
              </a:tr>
              <a:tr h="209997">
                <a:tc>
                  <a:txBody>
                    <a:bodyPr/>
                    <a:lstStyle/>
                    <a:p>
                      <a:pPr algn="l" rtl="0" fontAlgn="ctr"/>
                      <a:r>
                        <a:rPr lang="sv-SE" sz="1100" u="none" strike="noStrike" dirty="0">
                          <a:effectLst/>
                        </a:rPr>
                        <a:t>  Barnen ska möta personal som de känner</a:t>
                      </a:r>
                      <a:endParaRPr lang="sv-SE" sz="1100" b="0" i="0" u="none" strike="noStrike" dirty="0">
                        <a:solidFill>
                          <a:srgbClr val="000000"/>
                        </a:solidFill>
                        <a:effectLst/>
                        <a:latin typeface="Calibri" panose="020F0502020204030204" pitchFamily="34" charset="0"/>
                      </a:endParaRPr>
                    </a:p>
                  </a:txBody>
                  <a:tcPr marL="9525" marR="9525" marT="9525" marB="0" anchor="ctr"/>
                </a:tc>
                <a:extLst>
                  <a:ext uri="{0D108BD9-81ED-4DB2-BD59-A6C34878D82A}">
                    <a16:rowId xmlns:a16="http://schemas.microsoft.com/office/drawing/2014/main" val="3434780400"/>
                  </a:ext>
                </a:extLst>
              </a:tr>
            </a:tbl>
          </a:graphicData>
        </a:graphic>
      </p:graphicFrame>
      <p:grpSp>
        <p:nvGrpSpPr>
          <p:cNvPr id="5000" name="BodyContent"/>
          <p:cNvGrpSpPr/>
          <p:nvPr/>
        </p:nvGrpSpPr>
        <p:grpSpPr>
          <a:xfrm>
            <a:off x="720000" y="1296000"/>
            <a:ext cx="8460000" cy="4356000"/>
            <a:chOff x="720000" y="1296000"/>
            <a:chExt cx="8460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460000" cy="4356000"/>
          </p:xfrm>
          <a:graphic>
            <a:graphicData uri="http://schemas.openxmlformats.org/drawingml/2006/table">
              <a:tbl>
                <a:tblPr>
</a:tblPr>
                <a:tblGrid>
                  <a:gridCol w="8460000"/>
                </a:tblGrid>
                <a:tr h="0">
                  <a:tc>
                    <a:txBody>
                      <a:bodyPr/>
                      <a:lstStyle/>
                      <a:p>
                        <a:pPr fontAlgn="ctr" algn="ctr"/>
                      </a:p>
                    </a:txBody>
                    <a:tcPr marL="0" marR="0" marT="0" marB="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</a:tbl>
            </a:graphicData>
          </a:graphic>
        </p:graphicFrame>
      </p:grpSp>
    </p:spTree>
    <p:extLst>
      <p:ext uri="{BB962C8B-B14F-4D97-AF65-F5344CB8AC3E}">
        <p14:creationId xmlns:p14="http://schemas.microsoft.com/office/powerpoint/2010/main" val="3444235541"/>
      </p:ext>
    </p:extLst>
  </p:cSld>
  <p:clrMapOvr>
    <a:masterClrMapping/>
  </p:clrMapOvr>
</p:sld>
</file>

<file path=ppt/slides/slided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4.9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Förskolan ska vara rolig, trygg och lärorik för alla barn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tar väl hand om mitt barn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Personalen ska ge föräldrar tydlig information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Föräldrar ska kunna vara med och påverka arbetet i fsk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möta personal som de känner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7c8b95928acf4932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b8cd135940b4c55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4d6b106caa84bdf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606506cc3db94457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4fc5bab5d1624778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df84e76f480740a1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626f0f4faee642f7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e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6.0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6.2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5.5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ingå i mindre och större grupper under delar av dagen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ha inflytande på verksamhetens innehåll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lära sig hur man fungerar tillsammans i en grupp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känna glädjen av att lära sig och känna att de behövs i gruppen</a:t>
              </a:r>
            </a:p>
          </p:txBody>
        </p:sp>
        <p:sp>
          <p:nvSpPr>
            <p:cNvPr id="601" name="Cell_6_1_6_1"/>
            <p:cNvSpPr txBox="1"/>
            <p:nvPr/>
          </p:nvSpPr>
          <p:spPr>
            <a:xfrm>
              <a:off y="399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ska kunna byta mellan olika aktiviteter under dagen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5853d02389a84397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bc96d23952747b3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864a438210194738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e9cedb6ad1014443"/>
            </a:graphicData>
          </a:graphic>
        </p:graphicFrame>
        <p:graphicFrame>
          <p:nvGraphicFramePr>
            <p:cNvPr id="5006" name="Chart_6_2_6_3"/>
            <p:cNvGraphicFramePr>
              <a:graphicFrameLocks/>
            </p:cNvGraphicFramePr>
            <p:nvPr/>
          </p:nvGraphicFramePr>
          <p:xfrm>
            <a:off y="399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3764bc802d09434a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c5eaf0d206f643fb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d1459365426445af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slides/slidef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Title1"/>
          <p:cNvGrpSpPr/>
          <p:nvPr/>
        </p:nvGrpSpPr>
        <p:grpSpPr>
          <a:xfrm>
            <a:off x="1268360" y="245806"/>
            <a:ext cx="7629834" cy="520092"/>
            <a:chOff x="108000" y="551301"/>
            <a:chExt cx="6046994" cy="417006"/>
          </a:xfrm>
        </p:grpSpPr>
        <p:sp>
          <p:nvSpPr>
            <p:cNvPr id="2" name="Title1Left"/>
            <p:cNvSpPr txBox="1"/>
            <p:nvPr/>
          </p:nvSpPr>
          <p:spPr>
            <a:xfrm>
              <a:off x="108000" y="551301"/>
              <a:ext cx="6046994" cy="417006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2600" b="1" noProof="1">
                  <a:solidFill>
                    <a:schemeClr val="tx2"/>
                  </a:solidFill>
                </a:rPr>
                <a:t>Resultat per fråga</a:t>
              </a:r>
            </a:p>
          </p:txBody>
        </p:sp>
      </p:grpSp>
      <p:sp>
        <p:nvSpPr>
          <p:cNvPr id="19" name="Title2Left"/>
          <p:cNvSpPr txBox="1"/>
          <p:nvPr/>
        </p:nvSpPr>
        <p:spPr>
          <a:xfrm>
            <a:off x="720000" y="765899"/>
            <a:ext cx="8645942" cy="828650"/>
          </a:xfrm>
          <a:prstGeom prst="rect">
            <a:avLst/>
          </a:prstGeom>
          <a:noFill/>
        </p:spPr>
        <p:txBody>
          <a:bodyPr vertOverflow="clip" wrap="square" lIns="0" tIns="0" rIns="0" bIns="0" rtlCol="0" anchor="t"/>
          <a:lstStyle/>
          <a:p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Här visas resultat per fråga, dvs andelen av alla svarande som valt respektive svarsalternativ. </a:t>
            </a:r>
            <a:br/>
            <a:r>
              <a:rPr lang="sv-SE" sz="1400" spc="50" noProof="1">
                <a:solidFill>
                  <a:schemeClr val="tx1">
                    <a:lumMod val="75000"/>
                    <a:lumOff val="25000"/>
                  </a:schemeClr>
                </a:solidFill>
              </a:rPr>
              <a:t>I kolumnerna till höger visas frågans medelvärde för avdelningen både för i år och förra året, samt medelvärde för förskolan, för stadsdelen och för Göteborg.</a:t>
            </a:r>
            <a:endParaRPr sz="1400" dirty="0">
              <a:solidFill>
                <a:schemeClr val="tx1">
                  <a:lumMod val="75000"/>
                  <a:lumOff val="25000"/>
                </a:schemeClr>
              </a:solidFill>
            </a:endParaRPr>
          </a:p>
        </p:txBody>
      </p:sp>
      <p:grpSp>
        <p:nvGrpSpPr>
          <p:cNvPr id="70" name="Footer"/>
          <p:cNvGrpSpPr/>
          <p:nvPr/>
        </p:nvGrpSpPr>
        <p:grpSpPr>
          <a:xfrm>
            <a:off x="108000" y="6372000"/>
            <a:ext cx="9507948" cy="396000"/>
            <a:chOff x="108000" y="6372000"/>
            <a:chExt cx="9507948" cy="396000"/>
          </a:xfrm>
        </p:grpSpPr>
        <p:sp>
          <p:nvSpPr>
            <p:cNvPr id="71" name="FooterRight"/>
            <p:cNvSpPr txBox="1"/>
            <p:nvPr/>
          </p:nvSpPr>
          <p:spPr>
            <a:xfrm>
              <a:off x="108000" y="6372000"/>
              <a:ext cx="9507948" cy="396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b"/>
            <a:lstStyle/>
            <a:p>
              <a:pPr algn="r"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Rapporten gäller avdelning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Björken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 på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Landerigatan 11 förskola</a:t>
              </a:r>
              <a:br/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och bygger på svar från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10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vårdnadshavare av 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11</a:t>
              </a:r>
              <a:r>
                <a:rPr lang="en-GB" sz="1050" spc="50" noProof="1">
                  <a:solidFill>
                    <a:schemeClr val="tx1">
                      <a:lumMod val="249351"/>
                    </a:schemeClr>
                  </a:solidFill>
                </a:rPr>
                <a:t> möjliga</a:t>
              </a:r>
              <a:br>
                <a:rPr sz="1400" dirty="0"/>
              </a:br>
            </a:p>
          </p:txBody>
        </p:sp>
      </p:grpSp>
      <p:grpSp>
        <p:nvGrpSpPr>
          <p:cNvPr id="30" name="Title2"/>
          <p:cNvGrpSpPr/>
          <p:nvPr/>
        </p:nvGrpSpPr>
        <p:grpSpPr>
          <a:xfrm>
            <a:off x="720000" y="936000"/>
            <a:ext cx="8460000" cy="360000"/>
            <a:chOff x="720000" y="936000"/>
            <a:chExt cx="8460000" cy="360000"/>
          </a:xfrm>
        </p:grpSpPr>
        <p:sp>
          <p:nvSpPr>
            <p:cNvPr id="31" name="Title2Center"/>
            <p:cNvSpPr txBox="1"/>
            <p:nvPr/>
          </p:nvSpPr>
          <p:spPr>
            <a:xfrm>
              <a:off x="3540000" y="936000"/>
              <a:ext cx="2820000" cy="360000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ctr"/>
              <a:r>
                <a:rPr lang="en-GB" sz="1200" b="1" spc="50" noProof="1">
                  <a:solidFill>
                    <a:schemeClr val="tx2">
                      <a:lumMod val="250980"/>
                    </a:schemeClr>
                  </a:solidFill>
                </a:rPr>
                <a:t>⋅</a:t>
              </a:r>
            </a:p>
          </p:txBody>
        </p:sp>
      </p:grpSp>
      <p:grpSp>
        <p:nvGrpSpPr>
          <p:cNvPr id="60" name="BodyFooter"/>
          <p:cNvGrpSpPr/>
          <p:nvPr/>
        </p:nvGrpSpPr>
        <p:grpSpPr>
          <a:xfrm>
            <a:off x="720000" y="5338618"/>
            <a:ext cx="8460000" cy="1072024"/>
            <a:chOff x="720000" y="5570465"/>
            <a:chExt cx="8460000" cy="297535"/>
          </a:xfrm>
        </p:grpSpPr>
        <p:sp>
          <p:nvSpPr>
            <p:cNvPr id="61" name="BodyFooterLeft"/>
            <p:cNvSpPr txBox="1"/>
            <p:nvPr/>
          </p:nvSpPr>
          <p:spPr>
            <a:xfrm>
              <a:off x="720000" y="5570465"/>
              <a:ext cx="8460000" cy="297535"/>
            </a:xfrm>
            <a:prstGeom prst="rect">
              <a:avLst/>
            </a:prstGeom>
            <a:noFill/>
          </p:spPr>
          <p:txBody>
            <a:bodyPr vertOverflow="clip" wrap="square" lIns="0" tIns="0" rIns="0" bIns="0" rtlCol="0" anchor="t"/>
            <a:lstStyle/>
            <a:p>
              <a:pPr algn="l"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Varje färgat fält motsvarar ett svarsalternativ. I fältet visas procentandelen av de svarande som har valt det svarsalternativet.</a:t>
              </a:r>
              <a:br/>
              <a:r>
                <a:rPr lang="en-GB" sz="1100" i="1" spc="50" noProof="1">
                  <a:solidFill>
                    <a:schemeClr val="tx1">
                      <a:lumMod val="166234"/>
                    </a:schemeClr>
                  </a:solidFill>
                </a:rPr>
                <a:t>I tabellen bredvid stapeldiagrammet redovisas medelvärde för varje fråga, det vill säga ett genomsnittsvärde för alla vårdnadshavares svar. Värdet kan enkelt jämföras med andra medelvärden. Medelvärdet kan i denna undersökning ligga mellan 1 och 7 och ju högre värde desto mer nöjda vårdnadshavare.</a:t>
              </a:r>
            </a:p>
          </p:txBody>
        </p:sp>
      </p:grpSp>
      <p:cxnSp>
        <p:nvCxnSpPr>
          <p:cNvPr id="13" name="Rak koppling 12"/>
          <p:cNvCxnSpPr/>
          <p:nvPr/>
        </p:nvCxnSpPr>
        <p:spPr>
          <a:xfrm>
            <a:off x="550606" y="6372000"/>
            <a:ext cx="9065342" cy="9146"/>
          </a:xfrm>
          <a:prstGeom prst="line">
            <a:avLst/>
          </a:prstGeom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16" name="BodyContent"/>
          <p:cNvGrpSpPr/>
          <p:nvPr/>
        </p:nvGrpSpPr>
        <p:grpSpPr>
          <a:xfrm>
            <a:off x="720000" y="1976007"/>
            <a:ext cx="8136000" cy="4356000"/>
            <a:chOff x="720000" y="1296000"/>
            <a:chExt cx="8136000" cy="4356000"/>
          </a:xfrm>
        </p:grpSpPr>
        <p:graphicFrame>
          <p:nvGraphicFramePr>
            <p:cNvPr id="5002" name="BodyContentTable"/>
            <p:cNvGraphicFramePr>
              <a:graphicFrameLocks/>
            </p:cNvGraphicFramePr>
            <p:nvPr/>
          </p:nvGraphicFramePr>
          <p:xfrm>
            <a:off x="720000" y="1296000"/>
            <a:ext cx="8136000" cy="4356000"/>
          </p:xfrm>
          <a:graphic>
            <a:graphicData uri="http://schemas.openxmlformats.org/drawingml/2006/table">
              <a:tbl>
                <a:tblPr>
</a:tblPr>
                <a:tblGrid>
                  <a:gridCol w="3060000"/>
                  <a:gridCol w="1440000"/>
                  <a:gridCol w="1440000"/>
                  <a:gridCol w="540000"/>
                  <a:gridCol w="540000"/>
                  <a:gridCol w="540000"/>
                  <a:gridCol w="540000"/>
                  <a:gridCol w="540000"/>
                </a:tblGrid>
                <!--columnGroups:-->
                <a:tr h="540000"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b" algn="r">
                          <a:defRPr spc="50"/>
                        </a:pPr>
                        <a:endParaRPr dirty="0" sz="800"/>
                      </a:p>
                    </a:txBody>
                    <a:tcPr anchor="b" marR="72000" marT="0" marB="0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5.6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5.3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noFill/>
                      </a:lnB>
                    </a:tcPr>
                  </a:tc>
                </a:tr>
                <!--columnGroups:-->
                <a:tr h="540000"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endParaRPr dirty="0" sz="900"/>
                      </a:p>
                    </a:txBody>
                    <a:tcPr anchor="ctr" marR="72000" marT="0" marB="0" horzOverflow="clip" marL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6.4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5.9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5.7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  <a:tc>
                    <a:txBody>
                      <a:bodyPr/>
                      <a:lstStyle/>
                      <a:p>
                        <a:pPr fontAlgn="ctr" algn="r">
                          <a:defRPr spc="50"/>
                        </a:pPr>
                        <a:r>
                          <a:rPr sz="900" lang="en-GB" spc="50" noProof="1"/>
                          <a:t>5.8</a:t>
                        </a:r>
                      </a:p>
                    </a:txBody>
                    <a:tcPr anchor="ctr" marT="0" marB="0" horzOverflow="clip" marL="72000" marR="72000">
                      <a:lnL>
                        <a:noFill/>
                      </a:lnL>
                      <a:lnR>
                        <a:noFill/>
                      </a:lnR>
                      <a:lnT>
                        <a:noFill/>
                      </a:lnT>
                      <a:lnB>
                        <a:solidFill>
                          <a:srgbClr val="DDDDDD"/>
                        </a:solidFill>
                        <a:prstDash val="solid"/>
                        <a:round/>
                        <a:headEnd w="med" len="med" type="none"/>
                        <a:tailEnd w="med" len="med" type="none"/>
                      </a:lnB>
                    </a:tcPr>
                  </a:tc>
                </a:tr>
              </a:tbl>
            </a:graphicData>
          </a:graphic>
        </p:graphicFrame>
        <p:sp>
          <p:nvSpPr>
            <p:cNvPr id="104" name="Cell_1_4_1_4"/>
            <p:cNvSpPr txBox="1"/>
            <p:nvPr/>
          </p:nvSpPr>
          <p:spPr>
            <a:xfrm>
              <a:off y="1296000" x="666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2016</a:t>
              </a:r>
            </a:p>
          </p:txBody>
        </p:sp>
        <p:sp>
          <p:nvSpPr>
            <p:cNvPr id="105" name="Cell_1_5_1_5"/>
            <p:cNvSpPr txBox="1"/>
            <p:nvPr/>
          </p:nvSpPr>
          <p:spPr>
            <a:xfrm>
              <a:off y="1296000" x="720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2015</a:t>
              </a:r>
            </a:p>
          </p:txBody>
        </p:sp>
        <p:sp>
          <p:nvSpPr>
            <p:cNvPr id="106" name="Cell_1_6_1_6"/>
            <p:cNvSpPr txBox="1"/>
            <p:nvPr/>
          </p:nvSpPr>
          <p:spPr>
            <a:xfrm>
              <a:off y="1296000" x="774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Landerigatan 11 förskola</a:t>
              </a:r>
            </a:p>
          </p:txBody>
        </p:sp>
        <p:sp>
          <p:nvSpPr>
            <p:cNvPr id="107" name="Cell_1_7_1_7"/>
            <p:cNvSpPr txBox="1"/>
            <p:nvPr/>
          </p:nvSpPr>
          <p:spPr>
            <a:xfrm>
              <a:off y="1296000" x="828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Örgryte-Härlanda</a:t>
              </a:r>
            </a:p>
          </p:txBody>
        </p:sp>
        <p:sp>
          <p:nvSpPr>
            <p:cNvPr id="108" name="Cell_1_8_1_8"/>
            <p:cNvSpPr txBox="1"/>
            <p:nvPr/>
          </p:nvSpPr>
          <p:spPr>
            <a:xfrm>
              <a:off y="1296000" x="8820000"/>
              <a:ext cx="54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b" wrap="square" bIns="0" rIns="72000" tIns="0" lIns="0">
              <a:normAutofit/>
            </a:bodyPr>
            <a:lstStyle/>
            <a:p>
              <a:pPr fontAlgn="b" algn="r">
                <a:defRPr spc="50"/>
              </a:pPr>
              <a:r>
                <a:rPr sz="800" b="1" lang="en-GB" spc="50" noProof="1"/>
                <a:t>Göteborg</a:t>
              </a:r>
            </a:p>
          </p:txBody>
        </p:sp>
        <p:sp>
          <p:nvSpPr>
            <p:cNvPr id="201" name="Cell_2_1_2_1"/>
            <p:cNvSpPr txBox="1"/>
            <p:nvPr/>
          </p:nvSpPr>
          <p:spPr>
            <a:xfrm>
              <a:off y="183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språket</a:t>
              </a:r>
            </a:p>
          </p:txBody>
        </p:sp>
        <p:sp>
          <p:nvSpPr>
            <p:cNvPr id="301" name="Cell_3_1_3_1"/>
            <p:cNvSpPr txBox="1"/>
            <p:nvPr/>
          </p:nvSpPr>
          <p:spPr>
            <a:xfrm>
              <a:off y="237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har möjlighet att utveckla förståelse för matematik</a:t>
              </a:r>
            </a:p>
          </p:txBody>
        </p:sp>
        <p:sp>
          <p:nvSpPr>
            <p:cNvPr id="401" name="Cell_4_1_4_1"/>
            <p:cNvSpPr txBox="1"/>
            <p:nvPr/>
          </p:nvSpPr>
          <p:spPr>
            <a:xfrm>
              <a:off y="291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Barnen får möjlighet att utveckla förståelse för naturvetenskap</a:t>
              </a:r>
            </a:p>
          </p:txBody>
        </p:sp>
        <p:sp>
          <p:nvSpPr>
            <p:cNvPr id="501" name="Cell_5_1_5_1"/>
            <p:cNvSpPr txBox="1"/>
            <p:nvPr/>
          </p:nvSpPr>
          <p:spPr>
            <a:xfrm>
              <a:off y="3456000" x="720000"/>
              <a:ext cx="3060000" cy="540000"/>
            </a:xfrm>
            <a:prstGeom prst="rect">
              <a:avLst/>
            </a:prstGeom>
            <a:noFill/>
          </p:spPr>
          <p:style>
            <a:lnRef idx="0"/>
            <a:fillRef idx="0"/>
            <a:effectRef idx="0"/>
            <a:fontRef idx="minor"/>
          </p:style>
          <p:txBody>
            <a:bodyPr vertOverflow="clip" anchor="ctr" wrap="square" bIns="0" rIns="72000" tIns="0" lIns="0">
              <a:normAutofit/>
            </a:bodyPr>
            <a:lstStyle/>
            <a:p>
              <a:pPr fontAlgn="ctr" algn="r">
                <a:defRPr spc="50"/>
              </a:pPr>
              <a:r>
                <a:rPr sz="900" lang="en-GB" spc="50" noProof="1"/>
                <a:t>Flickor och pojkar har samma möjligheter</a:t>
              </a:r>
            </a:p>
          </p:txBody>
        </p:sp>
        <p:graphicFrame>
          <p:nvGraphicFramePr>
            <p:cNvPr id="5002" name="Chart_2_2_2_3"/>
            <p:cNvGraphicFramePr>
              <a:graphicFrameLocks/>
            </p:cNvGraphicFramePr>
            <p:nvPr/>
          </p:nvGraphicFramePr>
          <p:xfrm>
            <a:off y="183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0f4b22e160384a4e"/>
            </a:graphicData>
          </a:graphic>
        </p:graphicFrame>
        <p:graphicFrame>
          <p:nvGraphicFramePr>
            <p:cNvPr id="5003" name="Chart_3_2_3_3"/>
            <p:cNvGraphicFramePr>
              <a:graphicFrameLocks/>
            </p:cNvGraphicFramePr>
            <p:nvPr/>
          </p:nvGraphicFramePr>
          <p:xfrm>
            <a:off y="237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4c07598b24cb4edf"/>
            </a:graphicData>
          </a:graphic>
        </p:graphicFrame>
        <p:graphicFrame>
          <p:nvGraphicFramePr>
            <p:cNvPr id="5004" name="Chart_4_2_4_3"/>
            <p:cNvGraphicFramePr>
              <a:graphicFrameLocks/>
            </p:cNvGraphicFramePr>
            <p:nvPr/>
          </p:nvGraphicFramePr>
          <p:xfrm>
            <a:off y="2916000" x="3780000"/>
            <a:ext cx="2880000" cy="540000"/>
          </p:xfrm>
          <a:graphic>
            <a:graphicData uri="http://schemas.openxmlformats.org/drawingml/2006/chart">
              <c:chart xmlns:c="http://schemas.openxmlformats.org/drawingml/2006/chart" r:id="Rc57c99fe5551417c"/>
            </a:graphicData>
          </a:graphic>
        </p:graphicFrame>
        <p:graphicFrame>
          <p:nvGraphicFramePr>
            <p:cNvPr id="5005" name="Chart_5_2_5_3"/>
            <p:cNvGraphicFramePr>
              <a:graphicFrameLocks/>
            </p:cNvGraphicFramePr>
            <p:nvPr/>
          </p:nvGraphicFramePr>
          <p:xfrm>
            <a:off y="3456000" x="3780000"/>
            <a:ext cx="2880000" cy="2700000"/>
          </p:xfrm>
          <a:graphic>
            <a:graphicData uri="http://schemas.openxmlformats.org/drawingml/2006/chart">
              <c:chart xmlns:c="http://schemas.openxmlformats.org/drawingml/2006/chart" r:id="R798bb613fcbb42ce"/>
            </a:graphicData>
          </a:graphic>
        </p:graphicFrame>
      </p:grpSp>
      <p:grpSp>
        <p:nvGrpSpPr>
          <p:cNvPr id="12" name="Grupp 11"/>
          <p:cNvGrpSpPr/>
          <p:nvPr/>
        </p:nvGrpSpPr>
        <p:grpSpPr>
          <a:xfrm>
            <a:off x="3713020" y="1644568"/>
            <a:ext cx="2982979" cy="398954"/>
            <a:chOff x="3713020" y="1644568"/>
            <a:chExt cx="2982979" cy="398954"/>
          </a:xfrm>
        </p:grpSpPr>
        <p:pic>
          <p:nvPicPr>
            <p:cNvPr id="11" name="Bildobjekt 10"/>
            <p:cNvPicPr>
              <a:picLocks noChangeAspect="1"/>
            </p:cNvPicPr>
            <p:nvPr/>
          </p:nvPicPr>
          <p:blipFill>
            <a:blip r:embed="R24023348a1af4a3f"/>
            <a:stretch>
              <a:fillRect/>
            </a:stretch>
          </p:blipFill>
          <p:spPr>
            <a:xfrm>
              <a:off x="3713020" y="1644568"/>
              <a:ext cx="2637744" cy="196125"/>
            </a:xfrm>
            <a:prstGeom prst="rect">
              <a:avLst/>
            </a:prstGeom>
          </p:spPr>
        </p:pic>
        <p:pic>
          <p:nvPicPr>
            <p:cNvPr id="5" name="Bildobjekt 4"/>
            <p:cNvPicPr>
              <a:picLocks noChangeAspect="1"/>
            </p:cNvPicPr>
            <p:nvPr/>
          </p:nvPicPr>
          <p:blipFill>
            <a:blip r:embed="R2b7e98178e304803"/>
            <a:stretch>
              <a:fillRect/>
            </a:stretch>
          </p:blipFill>
          <p:spPr>
            <a:xfrm>
              <a:off x="3816002" y="1808699"/>
              <a:ext cx="2879997" cy="234823"/>
            </a:xfrm>
            <a:prstGeom prst="rect">
              <a:avLst/>
            </a:prstGeom>
          </p:spPr>
        </p:pic>
      </p:grpSp>
    </p:spTree>
    <p:extLst>
      <p:ext uri="{BB962C8B-B14F-4D97-AF65-F5344CB8AC3E}">
        <p14:creationId xmlns:p14="http://schemas.microsoft.com/office/powerpoint/2010/main" val="3690149021"/>
      </p:ext>
    </p:extLst>
  </p:cSld>
  <p:clrMapOvr>
    <a:masterClrMapping/>
  </p:clrMapOvr>
</p:sld>
</file>

<file path=ppt/theme/theme1.xml><?xml version="1.0" encoding="utf-8"?>
<a:theme xmlns:a="http://schemas.openxmlformats.org/drawingml/2006/main" xmlns:adp="http://whatever" xmlns:p="http://schemas.openxmlformats.org/presentationml/2006/main" xmlns:xs="http://www.w3.org/2001/XMLSchema" name="ADP Theme">
  <a:themeElements>
    <a:clrScheme name="ADPeter2014">
      <a:dk1>
        <a:srgbClr val="4D4D4D"/>
      </a:dk1>
      <a:lt1>
        <a:srgbClr val="FFFFFF"/>
      </a:lt1>
      <a:dk2>
        <a:srgbClr val="333333"/>
      </a:dk2>
      <a:lt2>
        <a:srgbClr val="EEECE1"/>
      </a:lt2>
      <a:accent1>
        <a:srgbClr val="71B6DA"/>
      </a:accent1>
      <a:accent2>
        <a:srgbClr val="DEA167"/>
      </a:accent2>
      <a:accent3>
        <a:srgbClr val="AAAA74"/>
      </a:accent3>
      <a:accent4>
        <a:srgbClr val="968D86"/>
      </a:accent4>
      <a:accent5>
        <a:srgbClr val="DF6C55"/>
      </a:accent5>
      <a:accent6>
        <a:srgbClr val="F79646"/>
      </a:accent6>
      <a:hlink>
        <a:srgbClr val="71B6DA"/>
      </a:hlink>
      <a:folHlink>
        <a:srgbClr val="968D86"/>
      </a:folHlink>
    </a:clrScheme>
    <a:fontScheme name="Office">
      <a:maj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MS P????"/>
        <a:font script="Hang" typeface="?? ??"/>
        <a:font script="Hans" typeface="??"/>
        <a:font script="Hant" typeface="????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1" cap="flat" cmpd="sng" algn="ctr">
          <a:noFill/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core.xml><?xml version="1.0" encoding="utf-8"?>
<cp:coreProperties xmlns:a="http://schemas.openxmlformats.org/drawingml/2006/main" xmlns:adp="http://whatever" xmlns:c="http://schemas.openxmlformats.org/drawingml/2006/chart" xmlns:cp="http://schemas.openxmlformats.org/package/2006/metadata/core-properties" xmlns:dc="http://purl.org/dc/elements/1.1/" xmlns:dcmitype="http://purl.org/dc/dcmitype/" xmlns:dcterms="http://purl.org/dc/terms/" xmlns:xs="http://www.w3.org/2001/XMLSchema" xmlns:xsi="http://www.w3.org/2001/XMLSchema-instance">
  <dc:title>Report</dc:title>
  <dc:creator>ADP</dc:creator>
  <cp:lastModifiedBy>ADP</cp:lastModifiedBy>
  <cp:revision>1</cp:revision>
  <dcterms:created xsi:type="dcterms:W3CDTF">2017-02-01T10:48:17.121Z</dcterms:created>
  <dcterms:modified xsi:type="dcterms:W3CDTF">2017-02-01T10:48:17.121Z</dcterms:modified>
</cp:coreProperties>
</file>